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heme/theme3.xml" ContentType="application/vnd.openxmlformats-officedocument.theme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2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</p:sldMasterIdLst>
  <p:notesMasterIdLst>
    <p:notesMasterId r:id="rId25"/>
  </p:notesMasterIdLst>
  <p:sldIdLst>
    <p:sldId id="384" r:id="rId3"/>
    <p:sldId id="2147375232" r:id="rId4"/>
    <p:sldId id="214737523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147375238" r:id="rId20"/>
    <p:sldId id="575" r:id="rId21"/>
    <p:sldId id="274" r:id="rId22"/>
    <p:sldId id="275" r:id="rId23"/>
    <p:sldId id="276" r:id="rId2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8" d="100"/>
          <a:sy n="108" d="100"/>
        </p:scale>
        <p:origin x="270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DF0397-15DD-4711-8F9E-CCB67EA7B2E8}" type="datetimeFigureOut">
              <a:rPr lang="en-US" smtClean="0"/>
              <a:t>10/12/2021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BF353-E4C9-4216-BD5A-E64CC86AD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87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FED875-7CA7-4683-B586-34E1A4A09D1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12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5575" y="574675"/>
            <a:ext cx="6621463" cy="37242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t>Notes view: </a:t>
            </a:r>
            <a:fld id="{128CEAFE-FA94-43E5-B0FF-D47E1CCDD1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6E6F73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6E6F73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718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66688" y="617538"/>
            <a:ext cx="7113588" cy="4002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/>
              <a:t>Notes view: </a:t>
            </a:r>
            <a:fld id="{128CEAFE-FA94-43E5-B0FF-D47E1CCDD1B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48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5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3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6.bin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1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3.bin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image" Target="../media/image14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24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61.xml"/><Relationship Id="rId7" Type="http://schemas.openxmlformats.org/officeDocument/2006/relationships/image" Target="../media/image8.jpeg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0.bin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66.xml"/><Relationship Id="rId7" Type="http://schemas.openxmlformats.org/officeDocument/2006/relationships/image" Target="../media/image7.emf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oleObject" Target="../embeddings/oleObject31.bin"/><Relationship Id="rId5" Type="http://schemas.openxmlformats.org/officeDocument/2006/relationships/slideMaster" Target="../slideMasters/slideMaster2.xml"/><Relationship Id="rId10" Type="http://schemas.openxmlformats.org/officeDocument/2006/relationships/image" Target="../media/image4.emf"/><Relationship Id="rId4" Type="http://schemas.openxmlformats.org/officeDocument/2006/relationships/tags" Target="../tags/tag67.xml"/><Relationship Id="rId9" Type="http://schemas.openxmlformats.org/officeDocument/2006/relationships/image" Target="../media/image5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70.xml"/><Relationship Id="rId7" Type="http://schemas.openxmlformats.org/officeDocument/2006/relationships/image" Target="../media/image4.emf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2.bin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3.bin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4.bin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5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36.bin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7.bin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8.bin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39.bin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0.bin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1.bin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2.bin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0.png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3.bin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4.bin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5.bin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6.bin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7.bin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02.xml"/><Relationship Id="rId1" Type="http://schemas.openxmlformats.org/officeDocument/2006/relationships/tags" Target="../tags/tag101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8.bin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49.bin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1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0.bin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1.bin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2.bin"/></Relationships>
</file>

<file path=ppt/slideLayouts/_rels/slideLayout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4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53.bin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4.bin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55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1.bin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6.bin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20.xml"/><Relationship Id="rId1" Type="http://schemas.openxmlformats.org/officeDocument/2006/relationships/tags" Target="../tags/tag119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7.bin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8.bin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25.xml"/><Relationship Id="rId7" Type="http://schemas.openxmlformats.org/officeDocument/2006/relationships/image" Target="../media/image8.jpeg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4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60.bin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30.xml"/><Relationship Id="rId7" Type="http://schemas.openxmlformats.org/officeDocument/2006/relationships/image" Target="../media/image4.emf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1.bin"/><Relationship Id="rId4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4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62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9.png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4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63.bin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4.bin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139.xml"/><Relationship Id="rId7" Type="http://schemas.openxmlformats.org/officeDocument/2006/relationships/image" Target="../media/image4.emf"/><Relationship Id="rId2" Type="http://schemas.openxmlformats.org/officeDocument/2006/relationships/tags" Target="../tags/tag138.xml"/><Relationship Id="rId1" Type="http://schemas.openxmlformats.org/officeDocument/2006/relationships/tags" Target="../tags/tag137.x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5.bin"/><Relationship Id="rId4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7.xml"/><Relationship Id="rId7" Type="http://schemas.openxmlformats.org/officeDocument/2006/relationships/image" Target="../media/image7.emf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2.xml"/><Relationship Id="rId10" Type="http://schemas.openxmlformats.org/officeDocument/2006/relationships/image" Target="../media/image4.emf"/><Relationship Id="rId4" Type="http://schemas.openxmlformats.org/officeDocument/2006/relationships/tags" Target="../tags/tag8.xml"/><Relationship Id="rId9" Type="http://schemas.openxmlformats.org/officeDocument/2006/relationships/image" Target="../media/image5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image" Target="../media/image4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66.bin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43.xml"/><Relationship Id="rId1" Type="http://schemas.openxmlformats.org/officeDocument/2006/relationships/tags" Target="../tags/tag142.xml"/><Relationship Id="rId6" Type="http://schemas.openxmlformats.org/officeDocument/2006/relationships/image" Target="../media/image4.emf"/><Relationship Id="rId5" Type="http://schemas.openxmlformats.org/officeDocument/2006/relationships/image" Target="../media/image6.emf"/><Relationship Id="rId4" Type="http://schemas.openxmlformats.org/officeDocument/2006/relationships/oleObject" Target="../embeddings/oleObject67.bin"/></Relationships>
</file>

<file path=ppt/slideLayouts/_rels/slideLayout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image" Target="../media/image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8.bin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emf"/><Relationship Id="rId2" Type="http://schemas.openxmlformats.org/officeDocument/2006/relationships/tags" Target="../tags/tag147.xml"/><Relationship Id="rId1" Type="http://schemas.openxmlformats.org/officeDocument/2006/relationships/tags" Target="../tags/tag146.xml"/><Relationship Id="rId6" Type="http://schemas.openxmlformats.org/officeDocument/2006/relationships/image" Target="../media/image1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9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4.emf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27562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0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25677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1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13539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4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08843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9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936336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27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81716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26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519471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68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421286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16394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571418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 baseline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7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784555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5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1271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2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70784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2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21103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3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12909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67364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29134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62692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68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6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683963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icon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679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72D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72D4E4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7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275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333336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2093A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121288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6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6146" y="2013712"/>
            <a:ext cx="4910455" cy="3578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4471" y="1213612"/>
            <a:ext cx="5017770" cy="453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4623745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1640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8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42640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88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43349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8" name="Rectangle 17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924979" y="5715178"/>
            <a:ext cx="840801" cy="17011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bcg.com</a:t>
            </a:r>
          </a:p>
        </p:txBody>
      </p:sp>
      <p:sp>
        <p:nvSpPr>
          <p:cNvPr id="20" name="Freeform 19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2676858" y="2969513"/>
            <a:ext cx="4033357" cy="842974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6BEE11C-031B-4C42-9B0B-F50BD512DF89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gradFill flip="none" rotWithShape="1">
            <a:gsLst>
              <a:gs pos="0">
                <a:srgbClr val="275D7E"/>
              </a:gs>
              <a:gs pos="100000">
                <a:srgbClr val="31C0D7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FF7465-FFF9-8A42-A878-CBC53455788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82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13229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9" name="Group 48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51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58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3" name="Picture 9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4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717463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4" imgH="384" progId="TCLayout.ActiveDocument.1">
                  <p:embed/>
                </p:oleObj>
              </mc:Choice>
              <mc:Fallback>
                <p:oleObj name="think-cell Slide" r:id="rId6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3" name="Rectangle 12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  <a:noFill/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Title in Title Case</a:t>
            </a:r>
          </a:p>
        </p:txBody>
      </p:sp>
      <p:sp>
        <p:nvSpPr>
          <p:cNvPr id="15" name="Freeform 14"/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>
            <a:off x="1117415" y="1112679"/>
            <a:ext cx="2327644" cy="486479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in sentence case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/>
              <a:t>Click to edit date/place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4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64538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093A6"/>
          </a:solidFill>
          <a:ln w="9525" cap="rnd" cmpd="sng" algn="ctr">
            <a:solidFill>
              <a:srgbClr val="2093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332399"/>
          </a:xfr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40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78926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9" name="Object 8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5" name="Picture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8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Gray slice heading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57807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vert="horz" anchor="t">
            <a:noAutofit/>
          </a:bodyPr>
          <a:lstStyle>
            <a:lvl1pPr>
              <a:defRPr sz="2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60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146774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2093A6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9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598884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rgbClr val="72D4E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6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940656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3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6822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7652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53982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810158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114095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95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514838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5164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93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8553928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4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5362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92183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3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873290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75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157804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2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4793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474782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pic>
        <p:nvPicPr>
          <p:cNvPr id="12" name="Picture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8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019106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767395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093A6"/>
              </a:gs>
              <a:gs pos="100000">
                <a:srgbClr val="197281"/>
              </a:gs>
            </a:gsLst>
            <a:lin ang="8100000" scaled="1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625449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7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65835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8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45415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6" name="Rectangle 5"/>
          <p:cNvSpPr/>
          <p:nvPr userDrawn="1"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rgbClr val="72D4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72D4E4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9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rgbClr val="275D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8704030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rgbClr val="2093A6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6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716846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9157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92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n one third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9197481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8809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7" name="Picture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1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533280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4042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93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530029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5" name="Rectangle 14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 bwMode="white">
          <a:xfrm>
            <a:off x="924979" y="5715178"/>
            <a:ext cx="840801" cy="17011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bcg.com</a:t>
            </a:r>
          </a:p>
        </p:txBody>
      </p:sp>
      <p:sp>
        <p:nvSpPr>
          <p:cNvPr id="19" name="Freeform 18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2676858" y="2969513"/>
            <a:ext cx="4033357" cy="842974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BEE11C-031B-4C42-9B0B-F50BD512DF89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gradFill flip="none" rotWithShape="1">
            <a:gsLst>
              <a:gs pos="0">
                <a:srgbClr val="275D7E"/>
              </a:gs>
              <a:gs pos="100000">
                <a:srgbClr val="31C0D7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0FF7465-FFF9-8A42-A878-CBC53455788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6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66063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143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145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146" name="Baselines / anchors"/>
            <p:cNvGrpSpPr/>
            <p:nvPr userDrawn="1"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70" name="Straight Connector 169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utter space"/>
            <p:cNvGrpSpPr/>
            <p:nvPr userDrawn="1"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59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0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1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2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3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4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5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6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7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8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69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148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endParaRPr>
            </a:p>
          </p:txBody>
        </p:sp>
        <p:sp>
          <p:nvSpPr>
            <p:cNvPr id="149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150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grpSp>
          <p:nvGrpSpPr>
            <p:cNvPr id="151" name="Five column measure"/>
            <p:cNvGrpSpPr/>
            <p:nvPr userDrawn="1"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54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5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6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7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  <p:sp>
            <p:nvSpPr>
              <p:cNvPr id="158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Trebuchet MS" panose="020B0603020202020204" pitchFamily="34" charset="0"/>
                  <a:sym typeface="Trebuchet MS" panose="020B0603020202020204" pitchFamily="34" charset="0"/>
                </a:endParaRPr>
              </a:p>
            </p:txBody>
          </p:sp>
        </p:grpSp>
        <p:sp>
          <p:nvSpPr>
            <p:cNvPr id="152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en-US" sz="1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endParaRPr>
            </a:p>
          </p:txBody>
        </p:sp>
        <p:sp>
          <p:nvSpPr>
            <p:cNvPr id="153" name="Footnote example"/>
            <p:cNvSpPr txBox="1"/>
            <p:nvPr/>
          </p:nvSpPr>
          <p:spPr>
            <a:xfrm>
              <a:off x="630000" y="6144442"/>
              <a:ext cx="9030914" cy="41549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5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51" name="Picture 5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52" name="TextBox 5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1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20676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907198"/>
            <a:ext cx="3448800" cy="34930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115416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6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856979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0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50308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18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11152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8" name="TextBox 17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90408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72D4E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907197"/>
            <a:ext cx="3448800" cy="3493008"/>
          </a:xfrm>
          <a:prstGeom prst="rect">
            <a:avLst/>
          </a:prstGeom>
          <a:noFill/>
          <a:ln>
            <a:solidFill>
              <a:srgbClr val="72D4E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115416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>
                <a:solidFill>
                  <a:srgbClr val="72D4E4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6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86464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4" imgH="384" progId="TCLayout.ActiveDocument.1">
                  <p:embed/>
                </p:oleObj>
              </mc:Choice>
              <mc:Fallback>
                <p:oleObj name="think-cell Slide" r:id="rId6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74" b="18774"/>
          <a:stretch>
            <a:fillRect/>
          </a:stretch>
        </p:blipFill>
        <p:spPr>
          <a:xfrm>
            <a:off x="0" y="0"/>
            <a:ext cx="12192000" cy="5710554"/>
          </a:xfrm>
          <a:custGeom>
            <a:avLst/>
            <a:gdLst>
              <a:gd name="connsiteX0" fmla="*/ 0 w 12192000"/>
              <a:gd name="connsiteY0" fmla="*/ 0 h 5710554"/>
              <a:gd name="connsiteX1" fmla="*/ 12192000 w 12192000"/>
              <a:gd name="connsiteY1" fmla="*/ 0 h 5710554"/>
              <a:gd name="connsiteX2" fmla="*/ 12192000 w 12192000"/>
              <a:gd name="connsiteY2" fmla="*/ 3789168 h 5710554"/>
              <a:gd name="connsiteX3" fmla="*/ 12086004 w 12192000"/>
              <a:gd name="connsiteY3" fmla="*/ 3933281 h 5710554"/>
              <a:gd name="connsiteX4" fmla="*/ 5842000 w 12192000"/>
              <a:gd name="connsiteY4" fmla="*/ 5638801 h 5710554"/>
              <a:gd name="connsiteX5" fmla="*/ 0 w 12192000"/>
              <a:gd name="connsiteY5" fmla="*/ 5092701 h 571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5710554">
                <a:moveTo>
                  <a:pt x="0" y="0"/>
                </a:moveTo>
                <a:lnTo>
                  <a:pt x="12192000" y="0"/>
                </a:lnTo>
                <a:lnTo>
                  <a:pt x="12192000" y="3789168"/>
                </a:lnTo>
                <a:lnTo>
                  <a:pt x="12086004" y="3933281"/>
                </a:lnTo>
                <a:cubicBezTo>
                  <a:pt x="10800736" y="5558575"/>
                  <a:pt x="7726429" y="5880763"/>
                  <a:pt x="5842000" y="5638801"/>
                </a:cubicBezTo>
                <a:cubicBezTo>
                  <a:pt x="3985683" y="5439834"/>
                  <a:pt x="1170517" y="4800601"/>
                  <a:pt x="0" y="5092701"/>
                </a:cubicBezTo>
                <a:close/>
              </a:path>
            </a:pathLst>
          </a:custGeom>
        </p:spPr>
      </p:pic>
      <p:sp>
        <p:nvSpPr>
          <p:cNvPr id="14" name="Rectangle 13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 bwMode="ltGray">
          <a:xfrm>
            <a:off x="1117415" y="1886242"/>
            <a:ext cx="6868800" cy="3138423"/>
          </a:xfrm>
          <a:prstGeom prst="rect">
            <a:avLst/>
          </a:prstGeom>
          <a:noFill/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54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Title in Title Case</a:t>
            </a:r>
          </a:p>
        </p:txBody>
      </p:sp>
      <p:sp>
        <p:nvSpPr>
          <p:cNvPr id="18" name="Freeform 17"/>
          <p:cNvSpPr>
            <a:spLocks noChangeAspect="1"/>
          </p:cNvSpPr>
          <p:nvPr userDrawn="1">
            <p:custDataLst>
              <p:tags r:id="rId3"/>
            </p:custDataLst>
          </p:nvPr>
        </p:nvSpPr>
        <p:spPr bwMode="auto">
          <a:xfrm>
            <a:off x="1117415" y="1112679"/>
            <a:ext cx="2327644" cy="486479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117415" y="5495706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in sentence case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117415" y="620784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1200" b="1" cap="all" baseline="0">
                <a:solidFill>
                  <a:schemeClr val="accent5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228600" indent="0" algn="ctr">
              <a:buNone/>
              <a:defRPr/>
            </a:lvl4pPr>
            <a:lvl5pPr marL="457200" indent="0" algn="ctr">
              <a:buNone/>
              <a:defRPr/>
            </a:lvl5pPr>
          </a:lstStyle>
          <a:p>
            <a:pPr lvl="0"/>
            <a:r>
              <a:rPr lang="en-US"/>
              <a:t>Click to edit date/place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541764" y="5931901"/>
            <a:ext cx="2019300" cy="558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12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4777970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rgbClr val="72D4E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62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387305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30000" y="622800"/>
            <a:ext cx="718999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rgbClr val="72D4E4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rgbClr val="72D4E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050595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9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Agenda</a:t>
            </a:r>
          </a:p>
        </p:txBody>
      </p:sp>
      <p:pic>
        <p:nvPicPr>
          <p:cNvPr id="9" name="Picture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2" name="TextBox 11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 flip="none" rotWithShape="1">
          <a:gsLst>
            <a:gs pos="0">
              <a:srgbClr val="2093A6"/>
            </a:gs>
            <a:gs pos="100000">
              <a:srgbClr val="197281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4573833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72D4E4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24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26BF2A-B418-9845-9AFA-D8A0F6E9A2D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rcRect/>
          <a:stretch/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7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902153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51136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350" cy="470898"/>
          </a:xfrm>
        </p:spPr>
        <p:txBody>
          <a:bodyPr vert="horz"/>
          <a:lstStyle>
            <a:lvl1pPr>
              <a:defRPr sz="3400">
                <a:solidFill>
                  <a:srgbClr val="2093A6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6" name="Picture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22607" y="0"/>
            <a:ext cx="2146786" cy="32110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864842-03EE-BC4E-B8BC-1E74F7454CF1}"/>
              </a:ext>
            </a:extLst>
          </p:cNvPr>
          <p:cNvSpPr/>
          <p:nvPr userDrawn="1"/>
        </p:nvSpPr>
        <p:spPr bwMode="black">
          <a:xfrm flipV="1">
            <a:off x="-1" y="6704109"/>
            <a:ext cx="12192001" cy="15389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452E85-2D30-764A-A3B0-78191F63BEA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99283" y="6318548"/>
            <a:ext cx="986796" cy="27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4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53.xml"/><Relationship Id="rId50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61.xml"/><Relationship Id="rId63" Type="http://schemas.openxmlformats.org/officeDocument/2006/relationships/slideLayout" Target="../slideLayouts/slideLayout69.xml"/><Relationship Id="rId68" Type="http://schemas.openxmlformats.org/officeDocument/2006/relationships/theme" Target="../theme/theme2.xml"/><Relationship Id="rId7" Type="http://schemas.openxmlformats.org/officeDocument/2006/relationships/slideLayout" Target="../slideLayouts/slideLayout13.xml"/><Relationship Id="rId71" Type="http://schemas.openxmlformats.org/officeDocument/2006/relationships/oleObject" Target="../embeddings/oleObject2.bin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64.xml"/><Relationship Id="rId6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49" Type="http://schemas.openxmlformats.org/officeDocument/2006/relationships/slideLayout" Target="../slideLayouts/slideLayout55.xml"/><Relationship Id="rId57" Type="http://schemas.openxmlformats.org/officeDocument/2006/relationships/slideLayout" Target="../slideLayouts/slideLayout63.xml"/><Relationship Id="rId6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52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54.xml"/><Relationship Id="rId56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70.xml"/><Relationship Id="rId69" Type="http://schemas.openxmlformats.org/officeDocument/2006/relationships/tags" Target="../tags/tag3.xml"/><Relationship Id="rId8" Type="http://schemas.openxmlformats.org/officeDocument/2006/relationships/slideLayout" Target="../slideLayouts/slideLayout14.xml"/><Relationship Id="rId51" Type="http://schemas.openxmlformats.org/officeDocument/2006/relationships/slideLayout" Target="../slideLayouts/slideLayout57.xml"/><Relationship Id="rId72" Type="http://schemas.openxmlformats.org/officeDocument/2006/relationships/image" Target="../media/image6.emf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slideLayout" Target="../slideLayouts/slideLayout52.xml"/><Relationship Id="rId59" Type="http://schemas.openxmlformats.org/officeDocument/2006/relationships/slideLayout" Target="../slideLayouts/slideLayout65.xml"/><Relationship Id="rId67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Relationship Id="rId54" Type="http://schemas.openxmlformats.org/officeDocument/2006/relationships/slideLayout" Target="../slideLayouts/slideLayout60.xml"/><Relationship Id="rId62" Type="http://schemas.openxmlformats.org/officeDocument/2006/relationships/slideLayout" Target="../slideLayouts/slideLayout68.xml"/><Relationship Id="rId70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7375" y="389229"/>
            <a:ext cx="164147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14146" y="1671550"/>
            <a:ext cx="6383655" cy="20923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10/12/2021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6371" y="6403915"/>
            <a:ext cx="259079" cy="1530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" b="0" i="0">
                <a:solidFill>
                  <a:srgbClr val="525A5A"/>
                </a:solidFill>
                <a:latin typeface="Verdana"/>
                <a:cs typeface="Verdana"/>
              </a:defRPr>
            </a:lvl1pPr>
          </a:lstStyle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‹#›</a:t>
            </a:fld>
            <a:endParaRPr spc="-3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73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9"/>
            </p:custDataLst>
            <p:extLst>
              <p:ext uri="{D42A27DB-BD31-4B8C-83A1-F6EECF244321}">
                <p14:modId xmlns:p14="http://schemas.microsoft.com/office/powerpoint/2010/main" val="289703071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1" imgW="270" imgH="270" progId="TCLayout.ActiveDocument.1">
                  <p:embed/>
                </p:oleObj>
              </mc:Choice>
              <mc:Fallback>
                <p:oleObj name="think-cell Slide" r:id="rId7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7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093A6"/>
          </a:solidFill>
          <a:ln w="9525" cap="rnd" cmpd="sng" algn="ctr">
            <a:solidFill>
              <a:srgbClr val="2093A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/>
            <a:endParaRPr lang="en-US" sz="2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35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441731" y="6405036"/>
            <a:ext cx="381000" cy="153888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chemeClr val="bg1">
                  <a:lumMod val="50000"/>
                </a:schemeClr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15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  <p:sldLayoutId id="2147483724" r:id="rId58"/>
    <p:sldLayoutId id="2147483725" r:id="rId59"/>
    <p:sldLayoutId id="2147483726" r:id="rId60"/>
    <p:sldLayoutId id="2147483727" r:id="rId61"/>
    <p:sldLayoutId id="2147483728" r:id="rId62"/>
    <p:sldLayoutId id="2147483729" r:id="rId63"/>
    <p:sldLayoutId id="2147483730" r:id="rId64"/>
    <p:sldLayoutId id="2147483731" r:id="rId65"/>
    <p:sldLayoutId id="2147483732" r:id="rId66"/>
    <p:sldLayoutId id="2147483733" r:id="rId6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2093A6"/>
          </a:solidFill>
          <a:latin typeface="Trebuchet MS" panose="020B0603020202020204" pitchFamily="34" charset="0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​"/>
        <a:defRPr lang="en-US" sz="1200" kern="120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•"/>
        <a:defRPr lang="en-US" sz="1200" kern="120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rgbClr val="2093A6"/>
        </a:buClr>
        <a:buFont typeface="Trebuchet MS" panose="020B0603020202020204" pitchFamily="34" charset="0"/>
        <a:buChar char="–"/>
        <a:defRPr lang="en-US" sz="1200" kern="120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​"/>
        <a:defRPr lang="en-US" sz="1600" kern="1200">
          <a:solidFill>
            <a:srgbClr val="2093A6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rgbClr val="2093A6"/>
        </a:buClr>
        <a:buFont typeface="Arial" panose="020B0604020202020204" pitchFamily="34" charset="0"/>
        <a:buChar char="​"/>
        <a:defRPr lang="en-US" sz="1600" b="1" kern="1200" smtClean="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rgbClr val="2093A6"/>
        </a:buClr>
        <a:buFont typeface="Arial" panose="020B0604020202020204" pitchFamily="34" charset="0"/>
        <a:buChar char="•"/>
        <a:defRPr lang="en-US" sz="1600" kern="1200" smtClean="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Clr>
          <a:srgbClr val="2093A6"/>
        </a:buClr>
        <a:buFont typeface="Arial" panose="020B0604020202020204" pitchFamily="34" charset="0"/>
        <a:buChar char="​"/>
        <a:defRPr lang="en-US" sz="4400" kern="1200" baseline="0" smtClean="0">
          <a:solidFill>
            <a:srgbClr val="575757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Clr>
          <a:srgbClr val="2093A6"/>
        </a:buClr>
        <a:buFont typeface="Arial" panose="020B0604020202020204" pitchFamily="34" charset="0"/>
        <a:buChar char="​"/>
        <a:defRPr lang="en-US" sz="5400" kern="1200" baseline="0" smtClean="0">
          <a:solidFill>
            <a:srgbClr val="2093A6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Clr>
          <a:srgbClr val="2093A6"/>
        </a:buClr>
        <a:buFont typeface="Arial" panose="020B0604020202020204" pitchFamily="34" charset="0"/>
        <a:buChar char="​"/>
        <a:defRPr lang="en-US" sz="2400" kern="1200" baseline="0" dirty="0">
          <a:solidFill>
            <a:srgbClr val="2093A6"/>
          </a:solidFill>
          <a:latin typeface="Trebuchet MS" panose="020B0603020202020204" pitchFamily="34" charset="0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149.xml"/><Relationship Id="rId1" Type="http://schemas.openxmlformats.org/officeDocument/2006/relationships/tags" Target="../tags/tag148.x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70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slide" Target="slide21.xml"/><Relationship Id="rId18" Type="http://schemas.openxmlformats.org/officeDocument/2006/relationships/image" Target="../media/image16.emf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slide" Target="slide9.xml"/><Relationship Id="rId17" Type="http://schemas.openxmlformats.org/officeDocument/2006/relationships/oleObject" Target="../embeddings/oleObject73.bin"/><Relationship Id="rId2" Type="http://schemas.openxmlformats.org/officeDocument/2006/relationships/tags" Target="../tags/tag162.xml"/><Relationship Id="rId16" Type="http://schemas.openxmlformats.org/officeDocument/2006/relationships/slide" Target="slide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165.xml"/><Relationship Id="rId15" Type="http://schemas.openxmlformats.org/officeDocument/2006/relationships/image" Target="../media/image15.emf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Relationship Id="rId14" Type="http://schemas.openxmlformats.org/officeDocument/2006/relationships/slide" Target="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173.xml"/><Relationship Id="rId7" Type="http://schemas.openxmlformats.org/officeDocument/2006/relationships/image" Target="../media/image36.emf"/><Relationship Id="rId2" Type="http://schemas.openxmlformats.org/officeDocument/2006/relationships/tags" Target="../tags/tag172.xml"/><Relationship Id="rId1" Type="http://schemas.openxmlformats.org/officeDocument/2006/relationships/tags" Target="../tags/tag171.xml"/><Relationship Id="rId6" Type="http://schemas.openxmlformats.org/officeDocument/2006/relationships/oleObject" Target="../embeddings/oleObject7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slide" Target="slide18.xml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slide" Target="slide21.xml"/><Relationship Id="rId17" Type="http://schemas.openxmlformats.org/officeDocument/2006/relationships/image" Target="../media/image16.emf"/><Relationship Id="rId2" Type="http://schemas.openxmlformats.org/officeDocument/2006/relationships/tags" Target="../tags/tag151.xml"/><Relationship Id="rId16" Type="http://schemas.openxmlformats.org/officeDocument/2006/relationships/oleObject" Target="../embeddings/oleObject71.bin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slide" Target="slide9.xml"/><Relationship Id="rId5" Type="http://schemas.openxmlformats.org/officeDocument/2006/relationships/tags" Target="../tags/tag154.xml"/><Relationship Id="rId15" Type="http://schemas.openxmlformats.org/officeDocument/2006/relationships/slide" Target="slide6.xml"/><Relationship Id="rId10" Type="http://schemas.openxmlformats.org/officeDocument/2006/relationships/slideLayout" Target="../slideLayouts/slideLayout15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image" Target="../media/image1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72.bin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86" imgH="286" progId="TCLayout.ActiveDocument.1">
                  <p:embed/>
                </p:oleObj>
              </mc:Choice>
              <mc:Fallback>
                <p:oleObj name="think-cell Slide" r:id="rId5" imgW="286" imgH="28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 vert="horz"/>
          <a:lstStyle/>
          <a:p>
            <a:r>
              <a:rPr lang="en-US"/>
              <a:t>L&amp;D – </a:t>
            </a:r>
            <a:r>
              <a:rPr lang="en-US" err="1"/>
              <a:t>VoC</a:t>
            </a:r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Qualitative Insights readout &amp; Leadership discussion</a:t>
            </a:r>
            <a:endParaRPr lang="en-US">
              <a:latin typeface="Trebuchet MS" panose="020B0603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latin typeface="Trebuchet MS" panose="020B0603020202020204" pitchFamily="34" charset="0"/>
              </a:rPr>
              <a:t>October 12</a:t>
            </a:r>
            <a:r>
              <a:rPr lang="en-US" baseline="30000">
                <a:latin typeface="Trebuchet MS" panose="020B0603020202020204" pitchFamily="34" charset="0"/>
              </a:rPr>
              <a:t>th</a:t>
            </a:r>
            <a:r>
              <a:rPr lang="en-US">
                <a:latin typeface="Trebuchet MS" panose="020B0603020202020204" pitchFamily="34" charset="0"/>
              </a:rPr>
              <a:t>, 2021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4659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75" y="389229"/>
            <a:ext cx="65532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>
                <a:solidFill>
                  <a:srgbClr val="212721"/>
                </a:solidFill>
              </a:rPr>
              <a:t>Missing</a:t>
            </a:r>
            <a:r>
              <a:rPr spc="25" dirty="0">
                <a:solidFill>
                  <a:srgbClr val="212721"/>
                </a:solidFill>
              </a:rPr>
              <a:t> </a:t>
            </a:r>
            <a:r>
              <a:rPr spc="-40" dirty="0">
                <a:solidFill>
                  <a:srgbClr val="212721"/>
                </a:solidFill>
              </a:rPr>
              <a:t>quick</a:t>
            </a:r>
            <a:r>
              <a:rPr spc="25" dirty="0">
                <a:solidFill>
                  <a:srgbClr val="212721"/>
                </a:solidFill>
              </a:rPr>
              <a:t> </a:t>
            </a:r>
            <a:r>
              <a:rPr spc="90" dirty="0">
                <a:solidFill>
                  <a:srgbClr val="212721"/>
                </a:solidFill>
              </a:rPr>
              <a:t>&amp;</a:t>
            </a:r>
            <a:r>
              <a:rPr spc="30" dirty="0">
                <a:solidFill>
                  <a:srgbClr val="212721"/>
                </a:solidFill>
              </a:rPr>
              <a:t> </a:t>
            </a:r>
            <a:r>
              <a:rPr spc="25" dirty="0">
                <a:solidFill>
                  <a:srgbClr val="212721"/>
                </a:solidFill>
              </a:rPr>
              <a:t>simple </a:t>
            </a:r>
            <a:r>
              <a:rPr spc="70" dirty="0">
                <a:solidFill>
                  <a:srgbClr val="212721"/>
                </a:solidFill>
              </a:rPr>
              <a:t>learnings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375" y="1254855"/>
            <a:ext cx="6661150" cy="106743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55" dirty="0">
                <a:solidFill>
                  <a:srgbClr val="1ED75F"/>
                </a:solidFill>
                <a:latin typeface="Century Gothic"/>
                <a:cs typeface="Century Gothic"/>
              </a:rPr>
              <a:t>Learners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95" dirty="0">
                <a:solidFill>
                  <a:srgbClr val="1ED75F"/>
                </a:solidFill>
                <a:latin typeface="Century Gothic"/>
                <a:cs typeface="Century Gothic"/>
              </a:rPr>
              <a:t>want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support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“bounce”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between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65" dirty="0">
                <a:solidFill>
                  <a:srgbClr val="1ED75F"/>
                </a:solidFill>
                <a:latin typeface="Century Gothic"/>
                <a:cs typeface="Century Gothic"/>
              </a:rPr>
              <a:t>offerings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and </a:t>
            </a:r>
            <a:r>
              <a:rPr sz="1800" b="1" spc="-484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50" dirty="0">
                <a:solidFill>
                  <a:srgbClr val="1ED75F"/>
                </a:solidFill>
                <a:latin typeface="Century Gothic"/>
                <a:cs typeface="Century Gothic"/>
              </a:rPr>
              <a:t>make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meaningful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110" dirty="0">
                <a:solidFill>
                  <a:srgbClr val="1ED75F"/>
                </a:solidFill>
                <a:latin typeface="Century Gothic"/>
                <a:cs typeface="Century Gothic"/>
              </a:rPr>
              <a:t>“fast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dives”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into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and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65" dirty="0">
                <a:solidFill>
                  <a:srgbClr val="1ED75F"/>
                </a:solidFill>
                <a:latin typeface="Century Gothic"/>
                <a:cs typeface="Century Gothic"/>
              </a:rPr>
              <a:t>out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85" dirty="0">
                <a:solidFill>
                  <a:srgbClr val="1ED75F"/>
                </a:solidFill>
                <a:latin typeface="Century Gothic"/>
                <a:cs typeface="Century Gothic"/>
              </a:rPr>
              <a:t>of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content.</a:t>
            </a:r>
            <a:endParaRPr sz="1800"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meet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learner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needs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i="1" spc="10" dirty="0">
                <a:solidFill>
                  <a:srgbClr val="525A5A"/>
                </a:solidFill>
                <a:latin typeface="Century Gothic"/>
                <a:cs typeface="Century Gothic"/>
              </a:rPr>
              <a:t>(incremental)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4363" y="2495646"/>
            <a:ext cx="6671945" cy="21951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8295" marR="54610" indent="-316230">
              <a:lnSpc>
                <a:spcPct val="101000"/>
              </a:lnSpc>
              <a:spcBef>
                <a:spcPts val="85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5" dirty="0">
                <a:solidFill>
                  <a:srgbClr val="525A5A"/>
                </a:solidFill>
                <a:latin typeface="Century Gothic"/>
                <a:cs typeface="Century Gothic"/>
              </a:rPr>
              <a:t>Visually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5" dirty="0">
                <a:solidFill>
                  <a:srgbClr val="525A5A"/>
                </a:solidFill>
                <a:latin typeface="Century Gothic"/>
                <a:cs typeface="Century Gothic"/>
              </a:rPr>
              <a:t>differentiate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content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in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00" dirty="0">
                <a:solidFill>
                  <a:srgbClr val="525A5A"/>
                </a:solidFill>
                <a:latin typeface="Century Gothic"/>
                <a:cs typeface="Century Gothic"/>
              </a:rPr>
              <a:t>LAB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search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5" dirty="0">
                <a:solidFill>
                  <a:srgbClr val="525A5A"/>
                </a:solidFill>
                <a:latin typeface="Century Gothic"/>
                <a:cs typeface="Century Gothic"/>
              </a:rPr>
              <a:t>results</a:t>
            </a:r>
            <a:r>
              <a:rPr sz="1300" spc="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Use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images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that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signify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525A5A"/>
                </a:solidFill>
                <a:latin typeface="Verdana"/>
                <a:cs typeface="Verdana"/>
              </a:rPr>
              <a:t>what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content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about.</a:t>
            </a:r>
            <a:endParaRPr sz="1300">
              <a:latin typeface="Verdana"/>
              <a:cs typeface="Verdana"/>
            </a:endParaRPr>
          </a:p>
          <a:p>
            <a:pPr marL="328295" indent="-316230">
              <a:lnSpc>
                <a:spcPct val="100000"/>
              </a:lnSpc>
              <a:spcBef>
                <a:spcPts val="99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140" dirty="0">
                <a:solidFill>
                  <a:srgbClr val="525A5A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descriptions,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highlight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information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learners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user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discern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85" dirty="0">
                <a:solidFill>
                  <a:srgbClr val="525A5A"/>
                </a:solidFill>
                <a:latin typeface="Century Gothic"/>
                <a:cs typeface="Century Gothic"/>
              </a:rPr>
              <a:t>relevance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:</a:t>
            </a:r>
            <a:endParaRPr sz="1300">
              <a:latin typeface="Verdana"/>
              <a:cs typeface="Verdana"/>
            </a:endParaRPr>
          </a:p>
          <a:p>
            <a:pPr marL="328295" marR="24130">
              <a:lnSpc>
                <a:spcPct val="101000"/>
              </a:lnSpc>
            </a:pPr>
            <a:r>
              <a:rPr sz="1300" spc="5" dirty="0">
                <a:solidFill>
                  <a:srgbClr val="525A5A"/>
                </a:solidFill>
                <a:latin typeface="Verdana"/>
                <a:cs typeface="Verdana"/>
              </a:rPr>
              <a:t>How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old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is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content?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15" dirty="0">
                <a:solidFill>
                  <a:srgbClr val="525A5A"/>
                </a:solidFill>
                <a:latin typeface="Verdana"/>
                <a:cs typeface="Verdana"/>
              </a:rPr>
              <a:t>Who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wrote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presented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this?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Is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this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aimed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at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someone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like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me?</a:t>
            </a:r>
            <a:endParaRPr sz="1300">
              <a:latin typeface="Verdana"/>
              <a:cs typeface="Verdana"/>
            </a:endParaRPr>
          </a:p>
          <a:p>
            <a:pPr marL="328295" marR="5080" indent="-316230">
              <a:lnSpc>
                <a:spcPct val="101000"/>
              </a:lnSpc>
              <a:spcBef>
                <a:spcPts val="969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Remove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system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terms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in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descriptions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140" dirty="0">
                <a:solidFill>
                  <a:srgbClr val="525A5A"/>
                </a:solidFill>
                <a:latin typeface="Verdana"/>
                <a:cs typeface="Verdana"/>
              </a:rPr>
              <a:t>(e.g.,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class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numbers)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that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are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not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meaningful </a:t>
            </a:r>
            <a:r>
              <a:rPr sz="1300" spc="-4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learners.</a:t>
            </a:r>
            <a:endParaRPr sz="1300">
              <a:latin typeface="Verdana"/>
              <a:cs typeface="Verdana"/>
            </a:endParaRPr>
          </a:p>
          <a:p>
            <a:pPr marL="328295" marR="70485" indent="-316230">
              <a:lnSpc>
                <a:spcPct val="101000"/>
              </a:lnSpc>
              <a:spcBef>
                <a:spcPts val="975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Provide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" dirty="0">
                <a:solidFill>
                  <a:srgbClr val="525A5A"/>
                </a:solidFill>
                <a:latin typeface="Verdana"/>
                <a:cs typeface="Verdana"/>
              </a:rPr>
              <a:t>a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fast,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apparent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means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for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learners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save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content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and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easily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return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60" dirty="0">
                <a:solidFill>
                  <a:srgbClr val="525A5A"/>
                </a:solidFill>
                <a:latin typeface="Century Gothic"/>
                <a:cs typeface="Century Gothic"/>
              </a:rPr>
              <a:t>it </a:t>
            </a:r>
            <a:r>
              <a:rPr sz="1300" b="1" spc="-34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35" dirty="0">
                <a:solidFill>
                  <a:srgbClr val="525A5A"/>
                </a:solidFill>
                <a:latin typeface="Century Gothic"/>
                <a:cs typeface="Century Gothic"/>
              </a:rPr>
              <a:t>without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hunting</a:t>
            </a:r>
            <a:r>
              <a:rPr sz="1300" spc="-1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Check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“back”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behavior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from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videos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slide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decks.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7375" y="4788123"/>
            <a:ext cx="50679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meet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learner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needs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i="1" spc="-5" dirty="0">
                <a:solidFill>
                  <a:srgbClr val="525A5A"/>
                </a:solidFill>
                <a:latin typeface="Century Gothic"/>
                <a:cs typeface="Century Gothic"/>
              </a:rPr>
              <a:t>(step-change)</a:t>
            </a:r>
            <a:r>
              <a:rPr sz="19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363" y="5210271"/>
            <a:ext cx="6131560" cy="4235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8295" marR="5080" indent="-316230">
              <a:lnSpc>
                <a:spcPct val="101000"/>
              </a:lnSpc>
              <a:spcBef>
                <a:spcPts val="85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Implement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integrate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tools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with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features,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functionality,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behavior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that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con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orm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bes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t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-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-b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eed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U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X</a:t>
            </a:r>
            <a:r>
              <a:rPr sz="1300" spc="-17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887499" y="799"/>
            <a:ext cx="4291965" cy="6858000"/>
          </a:xfrm>
          <a:custGeom>
            <a:avLst/>
            <a:gdLst/>
            <a:ahLst/>
            <a:cxnLst/>
            <a:rect l="l" t="t" r="r" b="b"/>
            <a:pathLst>
              <a:path w="4291965" h="6858000">
                <a:moveTo>
                  <a:pt x="42917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291799" y="0"/>
                </a:lnTo>
                <a:lnTo>
                  <a:pt x="42917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77475" y="1601601"/>
            <a:ext cx="213169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Learners </a:t>
            </a:r>
            <a:r>
              <a:rPr sz="1000" b="1" spc="-50" dirty="0">
                <a:solidFill>
                  <a:srgbClr val="1ED75F"/>
                </a:solidFill>
                <a:latin typeface="Century Gothic"/>
                <a:cs typeface="Century Gothic"/>
              </a:rPr>
              <a:t>experience 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friction in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navigating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content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000" spc="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AB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due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combination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usabili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issues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ﬂat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visual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hier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ch</a:t>
            </a:r>
            <a:r>
              <a:rPr sz="1000" spc="-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7479" y="2889967"/>
            <a:ext cx="1767839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accus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tomed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pla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orms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consume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90" dirty="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small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bite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quickl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30" dirty="0">
                <a:solidFill>
                  <a:srgbClr val="1ED75F"/>
                </a:solidFill>
                <a:latin typeface="Century Gothic"/>
                <a:cs typeface="Century Gothic"/>
              </a:rPr>
              <a:t>The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y  </a:t>
            </a:r>
            <a:r>
              <a:rPr sz="1000" b="1" spc="-100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-70" dirty="0">
                <a:solidFill>
                  <a:srgbClr val="1ED75F"/>
                </a:solidFill>
                <a:latin typeface="Century Gothic"/>
                <a:cs typeface="Century Gothic"/>
              </a:rPr>
              <a:t>xpec</a:t>
            </a:r>
            <a:r>
              <a:rPr sz="10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t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inte</a:t>
            </a:r>
            <a:r>
              <a:rPr sz="1000" b="1" spc="55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f</a:t>
            </a:r>
            <a:r>
              <a:rPr sz="1000" b="1" spc="-55" dirty="0">
                <a:solidFill>
                  <a:srgbClr val="1ED75F"/>
                </a:solidFill>
                <a:latin typeface="Century Gothic"/>
                <a:cs typeface="Century Gothic"/>
              </a:rPr>
              <a:t>aces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suppo</a:t>
            </a:r>
            <a:r>
              <a:rPr sz="1000" b="1" spc="45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t 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their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preferred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behavior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199434" y="1633360"/>
            <a:ext cx="240029" cy="3249930"/>
            <a:chOff x="9199434" y="1633360"/>
            <a:chExt cx="240029" cy="3249930"/>
          </a:xfrm>
        </p:grpSpPr>
        <p:sp>
          <p:nvSpPr>
            <p:cNvPr id="14" name="object 14"/>
            <p:cNvSpPr/>
            <p:nvPr/>
          </p:nvSpPr>
          <p:spPr>
            <a:xfrm>
              <a:off x="9319284" y="1873061"/>
              <a:ext cx="0" cy="3010535"/>
            </a:xfrm>
            <a:custGeom>
              <a:avLst/>
              <a:gdLst/>
              <a:ahLst/>
              <a:cxnLst/>
              <a:rect l="l" t="t" r="r" b="b"/>
              <a:pathLst>
                <a:path h="3010535">
                  <a:moveTo>
                    <a:pt x="0" y="0"/>
                  </a:moveTo>
                  <a:lnTo>
                    <a:pt x="0" y="30101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434" y="1633360"/>
              <a:ext cx="239699" cy="2397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199422" y="2909303"/>
              <a:ext cx="240029" cy="1974214"/>
            </a:xfrm>
            <a:custGeom>
              <a:avLst/>
              <a:gdLst/>
              <a:ahLst/>
              <a:cxnLst/>
              <a:rect l="l" t="t" r="r" b="b"/>
              <a:pathLst>
                <a:path w="240029" h="1974214">
                  <a:moveTo>
                    <a:pt x="239699" y="1854136"/>
                  </a:moveTo>
                  <a:lnTo>
                    <a:pt x="119849" y="1734286"/>
                  </a:lnTo>
                  <a:lnTo>
                    <a:pt x="0" y="1854136"/>
                  </a:lnTo>
                  <a:lnTo>
                    <a:pt x="119849" y="1973986"/>
                  </a:lnTo>
                  <a:lnTo>
                    <a:pt x="239699" y="1854136"/>
                  </a:lnTo>
                  <a:close/>
                </a:path>
                <a:path w="240029" h="1974214">
                  <a:moveTo>
                    <a:pt x="239699" y="119849"/>
                  </a:moveTo>
                  <a:lnTo>
                    <a:pt x="119849" y="0"/>
                  </a:lnTo>
                  <a:lnTo>
                    <a:pt x="0" y="119849"/>
                  </a:lnTo>
                  <a:lnTo>
                    <a:pt x="119849" y="239699"/>
                  </a:lnTo>
                  <a:lnTo>
                    <a:pt x="239699" y="11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619999" y="165048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1ED75F"/>
                </a:solidFill>
                <a:latin typeface="Century Gothic"/>
                <a:cs typeface="Century Gothic"/>
              </a:rPr>
              <a:t>P</a:t>
            </a:r>
            <a:r>
              <a:rPr sz="14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ain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10</a:t>
            </a:fld>
            <a:endParaRPr spc="-30" dirty="0"/>
          </a:p>
        </p:txBody>
      </p:sp>
      <p:sp>
        <p:nvSpPr>
          <p:cNvPr id="18" name="object 18"/>
          <p:cNvSpPr txBox="1"/>
          <p:nvPr/>
        </p:nvSpPr>
        <p:spPr>
          <a:xfrm>
            <a:off x="8481924" y="2897461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-10" dirty="0">
                <a:solidFill>
                  <a:srgbClr val="999999"/>
                </a:solidFill>
                <a:latin typeface="Century Gothic"/>
                <a:cs typeface="Century Gothic"/>
              </a:rPr>
              <a:t>ause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398581" y="4638766"/>
            <a:ext cx="641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999999"/>
                </a:solidFill>
                <a:latin typeface="Century Gothic"/>
                <a:cs typeface="Century Gothic"/>
              </a:rPr>
              <a:t>Impa</a:t>
            </a:r>
            <a:r>
              <a:rPr sz="1400" b="1" spc="-35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160" dirty="0">
                <a:solidFill>
                  <a:srgbClr val="99999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657414" y="4611804"/>
            <a:ext cx="201358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Learners 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who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found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it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difﬁcult to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8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wi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tly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ormation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AB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KN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turned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xternal 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sour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ces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1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000" spc="-9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ou</a:t>
            </a:r>
            <a:r>
              <a:rPr sz="1000" spc="-11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ube,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tc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.)</a:t>
            </a:r>
            <a:r>
              <a:rPr sz="1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-105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v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en 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though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these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had 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less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relevant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esults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than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KN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1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45249" y="603139"/>
            <a:ext cx="2780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1ED75F"/>
                </a:solidFill>
                <a:latin typeface="Century Gothic"/>
                <a:cs typeface="Century Gothic"/>
              </a:rPr>
              <a:t>Why</a:t>
            </a:r>
            <a:r>
              <a:rPr sz="2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0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20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Century Gothic"/>
                <a:cs typeface="Century Gothic"/>
              </a:rPr>
              <a:t>important?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75" y="390956"/>
            <a:ext cx="711708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130" dirty="0">
                <a:solidFill>
                  <a:srgbClr val="212721"/>
                </a:solidFill>
              </a:rPr>
              <a:t>Poor</a:t>
            </a:r>
            <a:r>
              <a:rPr sz="3100" spc="15" dirty="0">
                <a:solidFill>
                  <a:srgbClr val="212721"/>
                </a:solidFill>
              </a:rPr>
              <a:t> </a:t>
            </a:r>
            <a:r>
              <a:rPr sz="3100" spc="-30" dirty="0">
                <a:solidFill>
                  <a:srgbClr val="212721"/>
                </a:solidFill>
              </a:rPr>
              <a:t>discovery,</a:t>
            </a:r>
            <a:r>
              <a:rPr sz="3100" spc="20" dirty="0">
                <a:solidFill>
                  <a:srgbClr val="212721"/>
                </a:solidFill>
              </a:rPr>
              <a:t> </a:t>
            </a:r>
            <a:r>
              <a:rPr sz="3100" spc="50" dirty="0">
                <a:solidFill>
                  <a:srgbClr val="212721"/>
                </a:solidFill>
              </a:rPr>
              <a:t>navigation,</a:t>
            </a:r>
            <a:r>
              <a:rPr sz="3100" spc="20" dirty="0">
                <a:solidFill>
                  <a:srgbClr val="212721"/>
                </a:solidFill>
              </a:rPr>
              <a:t> </a:t>
            </a:r>
            <a:r>
              <a:rPr sz="3100" spc="105" dirty="0">
                <a:solidFill>
                  <a:srgbClr val="212721"/>
                </a:solidFill>
              </a:rPr>
              <a:t>usability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627374" y="1254855"/>
            <a:ext cx="6463030" cy="575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55" dirty="0">
                <a:solidFill>
                  <a:srgbClr val="1ED75F"/>
                </a:solidFill>
                <a:latin typeface="Century Gothic"/>
                <a:cs typeface="Century Gothic"/>
              </a:rPr>
              <a:t>Learners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95" dirty="0">
                <a:solidFill>
                  <a:srgbClr val="1ED75F"/>
                </a:solidFill>
                <a:latin typeface="Century Gothic"/>
                <a:cs typeface="Century Gothic"/>
              </a:rPr>
              <a:t>want</a:t>
            </a:r>
            <a:r>
              <a:rPr sz="18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better</a:t>
            </a:r>
            <a:r>
              <a:rPr sz="18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descriptions,</a:t>
            </a:r>
            <a:r>
              <a:rPr sz="18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quick</a:t>
            </a:r>
            <a:r>
              <a:rPr sz="18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70" dirty="0">
                <a:solidFill>
                  <a:srgbClr val="1ED75F"/>
                </a:solidFill>
                <a:latin typeface="Century Gothic"/>
                <a:cs typeface="Century Gothic"/>
              </a:rPr>
              <a:t>access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dirty="0">
                <a:solidFill>
                  <a:srgbClr val="1ED75F"/>
                </a:solidFill>
                <a:latin typeface="Century Gothic"/>
                <a:cs typeface="Century Gothic"/>
              </a:rPr>
              <a:t>on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detail </a:t>
            </a:r>
            <a:r>
              <a:rPr sz="1800" b="1" spc="-49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pages,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and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use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messages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40" dirty="0">
                <a:solidFill>
                  <a:srgbClr val="1ED75F"/>
                </a:solidFill>
                <a:latin typeface="Century Gothic"/>
                <a:cs typeface="Century Gothic"/>
              </a:rPr>
              <a:t>as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a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direct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link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content.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74" y="2206847"/>
            <a:ext cx="49828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meet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learner</a:t>
            </a:r>
            <a:r>
              <a:rPr sz="1900" b="1" spc="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needs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i="1" spc="10" dirty="0">
                <a:solidFill>
                  <a:srgbClr val="525A5A"/>
                </a:solidFill>
                <a:latin typeface="Century Gothic"/>
                <a:cs typeface="Century Gothic"/>
              </a:rPr>
              <a:t>(incremental)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63" y="2695671"/>
            <a:ext cx="5916295" cy="209994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8295" marR="322580" indent="-316230">
              <a:lnSpc>
                <a:spcPct val="101000"/>
              </a:lnSpc>
              <a:spcBef>
                <a:spcPts val="85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30" dirty="0">
                <a:solidFill>
                  <a:srgbClr val="525A5A"/>
                </a:solidFill>
                <a:latin typeface="Century Gothic"/>
                <a:cs typeface="Century Gothic"/>
              </a:rPr>
              <a:t>Support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“extreme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60" dirty="0">
                <a:solidFill>
                  <a:srgbClr val="525A5A"/>
                </a:solidFill>
                <a:latin typeface="Century Gothic"/>
                <a:cs typeface="Century Gothic"/>
              </a:rPr>
              <a:t>ease”:</a:t>
            </a:r>
            <a:r>
              <a:rPr sz="1300" b="1" spc="-2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create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short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descriptions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direct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links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on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Descri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p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tion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page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300" spc="-17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  <a:p>
            <a:pPr marL="328295" marR="5080" indent="-316230">
              <a:lnSpc>
                <a:spcPct val="101000"/>
              </a:lnSpc>
              <a:spcBef>
                <a:spcPts val="969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For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mandatory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training,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b="1" spc="-70" dirty="0">
                <a:solidFill>
                  <a:srgbClr val="525A5A"/>
                </a:solidFill>
                <a:latin typeface="Century Gothic"/>
                <a:cs typeface="Century Gothic"/>
              </a:rPr>
              <a:t>make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60" dirty="0">
                <a:solidFill>
                  <a:srgbClr val="525A5A"/>
                </a:solidFill>
                <a:latin typeface="Century Gothic"/>
                <a:cs typeface="Century Gothic"/>
              </a:rPr>
              <a:t>it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easy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4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learners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scan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4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answers</a:t>
            </a:r>
            <a:r>
              <a:rPr sz="1300" b="1" spc="-2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p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-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-mind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tions:</a:t>
            </a:r>
            <a:endParaRPr sz="1300">
              <a:latin typeface="Verdana"/>
              <a:cs typeface="Verdana"/>
            </a:endParaRPr>
          </a:p>
          <a:p>
            <a:pPr marL="671195" lvl="1" indent="-328930">
              <a:lnSpc>
                <a:spcPct val="100000"/>
              </a:lnSpc>
              <a:spcBef>
                <a:spcPts val="990"/>
              </a:spcBef>
              <a:buClr>
                <a:srgbClr val="1ED75F"/>
              </a:buClr>
              <a:buFont typeface="Arial"/>
              <a:buChar char="○"/>
              <a:tabLst>
                <a:tab pos="671195" algn="l"/>
                <a:tab pos="671830" algn="l"/>
              </a:tabLst>
            </a:pP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Do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15" dirty="0">
                <a:solidFill>
                  <a:srgbClr val="525A5A"/>
                </a:solidFill>
                <a:latin typeface="Verdana"/>
                <a:cs typeface="Verdana"/>
              </a:rPr>
              <a:t>I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ha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v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ta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k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this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t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ainin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g</a:t>
            </a:r>
            <a:r>
              <a:rPr sz="1300" spc="-130" dirty="0">
                <a:solidFill>
                  <a:srgbClr val="525A5A"/>
                </a:solidFill>
                <a:latin typeface="Verdana"/>
                <a:cs typeface="Verdana"/>
              </a:rPr>
              <a:t>?</a:t>
            </a:r>
            <a:endParaRPr sz="1300">
              <a:latin typeface="Verdana"/>
              <a:cs typeface="Verdana"/>
            </a:endParaRPr>
          </a:p>
          <a:p>
            <a:pPr marL="67119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71195" algn="l"/>
                <a:tab pos="671830" algn="l"/>
              </a:tabLst>
            </a:pPr>
            <a:r>
              <a:rPr sz="1300" spc="-15" dirty="0">
                <a:solidFill>
                  <a:srgbClr val="525A5A"/>
                </a:solidFill>
                <a:latin typeface="Verdana"/>
                <a:cs typeface="Verdana"/>
              </a:rPr>
              <a:t>H</a:t>
            </a: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65" dirty="0">
                <a:solidFill>
                  <a:srgbClr val="525A5A"/>
                </a:solidFill>
                <a:latin typeface="Verdana"/>
                <a:cs typeface="Verdana"/>
              </a:rPr>
              <a:t>w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long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will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ta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k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300" spc="-130" dirty="0">
                <a:solidFill>
                  <a:srgbClr val="525A5A"/>
                </a:solidFill>
                <a:latin typeface="Verdana"/>
                <a:cs typeface="Verdana"/>
              </a:rPr>
              <a:t>?</a:t>
            </a:r>
            <a:endParaRPr sz="1300">
              <a:latin typeface="Verdana"/>
              <a:cs typeface="Verdana"/>
            </a:endParaRPr>
          </a:p>
          <a:p>
            <a:pPr marL="67119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71195" algn="l"/>
                <a:tab pos="671830" algn="l"/>
              </a:tabLst>
            </a:pPr>
            <a:r>
              <a:rPr sz="1300" spc="-10" dirty="0">
                <a:solidFill>
                  <a:srgbClr val="525A5A"/>
                </a:solidFill>
                <a:latin typeface="Verdana"/>
                <a:cs typeface="Verdana"/>
              </a:rPr>
              <a:t>Which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speciﬁc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topics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are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covered?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(Have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15" dirty="0">
                <a:solidFill>
                  <a:srgbClr val="525A5A"/>
                </a:solidFill>
                <a:latin typeface="Verdana"/>
                <a:cs typeface="Verdana"/>
              </a:rPr>
              <a:t>I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taken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this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before?)</a:t>
            </a:r>
            <a:endParaRPr sz="1300">
              <a:latin typeface="Verdana"/>
              <a:cs typeface="Verdana"/>
            </a:endParaRPr>
          </a:p>
          <a:p>
            <a:pPr marL="67119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71195" algn="l"/>
                <a:tab pos="671830" algn="l"/>
              </a:tabLst>
            </a:pP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Are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there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alternative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ways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take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this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receive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credit?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7499" y="799"/>
            <a:ext cx="4291965" cy="6858000"/>
          </a:xfrm>
          <a:custGeom>
            <a:avLst/>
            <a:gdLst/>
            <a:ahLst/>
            <a:cxnLst/>
            <a:rect l="l" t="t" r="r" b="b"/>
            <a:pathLst>
              <a:path w="4291965" h="6858000">
                <a:moveTo>
                  <a:pt x="42917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291799" y="0"/>
                </a:lnTo>
                <a:lnTo>
                  <a:pt x="42917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77480" y="1601584"/>
            <a:ext cx="211645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l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o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v</a:t>
            </a:r>
            <a:r>
              <a:rPr sz="1000" b="1" spc="-95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L&amp;D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emails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ale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them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ptional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conten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ey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ﬁnd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50" dirty="0">
                <a:solidFill>
                  <a:srgbClr val="1ED75F"/>
                </a:solidFill>
                <a:latin typeface="Century Gothic"/>
                <a:cs typeface="Century Gothic"/>
              </a:rPr>
              <a:t>it 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hard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scan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messages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for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a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direct </a:t>
            </a:r>
            <a:r>
              <a:rPr sz="1000" b="1" spc="-26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link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their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basic 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questions.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7475" y="3063845"/>
            <a:ext cx="1794510" cy="62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as  </a:t>
            </a:r>
            <a:r>
              <a:rPr sz="10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a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tool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save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and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later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ﬁnd </a:t>
            </a:r>
            <a:r>
              <a:rPr sz="10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the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link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cou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se.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99434" y="1633360"/>
            <a:ext cx="240029" cy="3173730"/>
            <a:chOff x="9199434" y="1633360"/>
            <a:chExt cx="240029" cy="3173730"/>
          </a:xfrm>
        </p:grpSpPr>
        <p:sp>
          <p:nvSpPr>
            <p:cNvPr id="13" name="object 13"/>
            <p:cNvSpPr/>
            <p:nvPr/>
          </p:nvSpPr>
          <p:spPr>
            <a:xfrm>
              <a:off x="9319284" y="1873061"/>
              <a:ext cx="0" cy="2934335"/>
            </a:xfrm>
            <a:custGeom>
              <a:avLst/>
              <a:gdLst/>
              <a:ahLst/>
              <a:cxnLst/>
              <a:rect l="l" t="t" r="r" b="b"/>
              <a:pathLst>
                <a:path h="2934335">
                  <a:moveTo>
                    <a:pt x="0" y="0"/>
                  </a:moveTo>
                  <a:lnTo>
                    <a:pt x="0" y="29339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434" y="1633360"/>
              <a:ext cx="239699" cy="2397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99422" y="3068027"/>
              <a:ext cx="240029" cy="1739264"/>
            </a:xfrm>
            <a:custGeom>
              <a:avLst/>
              <a:gdLst/>
              <a:ahLst/>
              <a:cxnLst/>
              <a:rect l="l" t="t" r="r" b="b"/>
              <a:pathLst>
                <a:path w="240029" h="1739264">
                  <a:moveTo>
                    <a:pt x="239699" y="1619211"/>
                  </a:moveTo>
                  <a:lnTo>
                    <a:pt x="119849" y="1499362"/>
                  </a:lnTo>
                  <a:lnTo>
                    <a:pt x="0" y="1619211"/>
                  </a:lnTo>
                  <a:lnTo>
                    <a:pt x="119849" y="1739061"/>
                  </a:lnTo>
                  <a:lnTo>
                    <a:pt x="239699" y="1619211"/>
                  </a:lnTo>
                  <a:close/>
                </a:path>
                <a:path w="240029" h="1739264">
                  <a:moveTo>
                    <a:pt x="239699" y="119849"/>
                  </a:moveTo>
                  <a:lnTo>
                    <a:pt x="119849" y="0"/>
                  </a:lnTo>
                  <a:lnTo>
                    <a:pt x="0" y="119849"/>
                  </a:lnTo>
                  <a:lnTo>
                    <a:pt x="119849" y="239699"/>
                  </a:lnTo>
                  <a:lnTo>
                    <a:pt x="239699" y="11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19999" y="165048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1ED75F"/>
                </a:solidFill>
                <a:latin typeface="Century Gothic"/>
                <a:cs typeface="Century Gothic"/>
              </a:rPr>
              <a:t>P</a:t>
            </a:r>
            <a:r>
              <a:rPr sz="14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ain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11</a:t>
            </a:fld>
            <a:endParaRPr spc="-30" dirty="0"/>
          </a:p>
        </p:txBody>
      </p:sp>
      <p:sp>
        <p:nvSpPr>
          <p:cNvPr id="17" name="object 17"/>
          <p:cNvSpPr txBox="1"/>
          <p:nvPr/>
        </p:nvSpPr>
        <p:spPr>
          <a:xfrm>
            <a:off x="8481924" y="3056181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-10" dirty="0">
                <a:solidFill>
                  <a:srgbClr val="999999"/>
                </a:solidFill>
                <a:latin typeface="Century Gothic"/>
                <a:cs typeface="Century Gothic"/>
              </a:rPr>
              <a:t>ause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8581" y="4562566"/>
            <a:ext cx="641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999999"/>
                </a:solidFill>
                <a:latin typeface="Century Gothic"/>
                <a:cs typeface="Century Gothic"/>
              </a:rPr>
              <a:t>Impa</a:t>
            </a:r>
            <a:r>
              <a:rPr sz="1400" b="1" spc="-35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160" dirty="0">
                <a:solidFill>
                  <a:srgbClr val="99999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57414" y="4535604"/>
            <a:ext cx="195008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sa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der  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ﬁnd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cou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se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lin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k</a:t>
            </a:r>
            <a:r>
              <a:rPr sz="10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in 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environments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they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are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already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li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v</a:t>
            </a:r>
            <a:r>
              <a:rPr sz="1000" b="1" spc="-95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i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n</a:t>
            </a:r>
            <a:r>
              <a:rPr sz="1000" spc="-2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Outlook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Slac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tc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45249" y="603139"/>
            <a:ext cx="2780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1ED75F"/>
                </a:solidFill>
                <a:latin typeface="Century Gothic"/>
                <a:cs typeface="Century Gothic"/>
              </a:rPr>
              <a:t>Why</a:t>
            </a:r>
            <a:r>
              <a:rPr sz="2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0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20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Century Gothic"/>
                <a:cs typeface="Century Gothic"/>
              </a:rPr>
              <a:t>important?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973560" cy="6637655"/>
            <a:chOff x="0" y="0"/>
            <a:chExt cx="11973560" cy="6637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972999" cy="6637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1972290" cy="6633845"/>
            </a:xfrm>
            <a:custGeom>
              <a:avLst/>
              <a:gdLst/>
              <a:ahLst/>
              <a:cxnLst/>
              <a:rect l="l" t="t" r="r" b="b"/>
              <a:pathLst>
                <a:path w="11972290" h="6633845">
                  <a:moveTo>
                    <a:pt x="11972099" y="6633299"/>
                  </a:moveTo>
                  <a:lnTo>
                    <a:pt x="0" y="6633299"/>
                  </a:lnTo>
                  <a:lnTo>
                    <a:pt x="0" y="0"/>
                  </a:lnTo>
                  <a:lnTo>
                    <a:pt x="11972099" y="0"/>
                  </a:lnTo>
                  <a:lnTo>
                    <a:pt x="11972099" y="6633299"/>
                  </a:lnTo>
                  <a:close/>
                </a:path>
              </a:pathLst>
            </a:custGeom>
            <a:solidFill>
              <a:srgbClr val="000000">
                <a:alpha val="607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7425" y="2601671"/>
            <a:ext cx="8679180" cy="145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30"/>
              </a:lnSpc>
              <a:spcBef>
                <a:spcPts val="100"/>
              </a:spcBef>
            </a:pPr>
            <a:r>
              <a:rPr sz="6100" spc="165" dirty="0"/>
              <a:t>Learning</a:t>
            </a:r>
            <a:r>
              <a:rPr sz="6100" dirty="0"/>
              <a:t> </a:t>
            </a:r>
            <a:r>
              <a:rPr sz="6100" spc="130" dirty="0"/>
              <a:t>Coordinators</a:t>
            </a:r>
            <a:endParaRPr sz="6100"/>
          </a:p>
          <a:p>
            <a:pPr marL="12700">
              <a:lnSpc>
                <a:spcPts val="4130"/>
              </a:lnSpc>
            </a:pPr>
            <a:r>
              <a:rPr sz="3600" b="0" spc="-210" dirty="0">
                <a:latin typeface="Verdana"/>
                <a:cs typeface="Verdana"/>
              </a:rPr>
              <a:t>E</a:t>
            </a:r>
            <a:r>
              <a:rPr sz="3600" b="0" spc="-229" dirty="0">
                <a:latin typeface="Verdana"/>
                <a:cs typeface="Verdana"/>
              </a:rPr>
              <a:t>x</a:t>
            </a:r>
            <a:r>
              <a:rPr sz="3600" b="0" spc="-185" dirty="0">
                <a:latin typeface="Verdana"/>
                <a:cs typeface="Verdana"/>
              </a:rPr>
              <a:t>ecuti</a:t>
            </a:r>
            <a:r>
              <a:rPr sz="3600" b="0" spc="-245" dirty="0">
                <a:latin typeface="Verdana"/>
                <a:cs typeface="Verdana"/>
              </a:rPr>
              <a:t>v</a:t>
            </a:r>
            <a:r>
              <a:rPr sz="3600" b="0" spc="-195" dirty="0">
                <a:latin typeface="Verdana"/>
                <a:cs typeface="Verdana"/>
              </a:rPr>
              <a:t>e</a:t>
            </a:r>
            <a:r>
              <a:rPr sz="3600" b="0" spc="-350" dirty="0">
                <a:latin typeface="Verdana"/>
                <a:cs typeface="Verdana"/>
              </a:rPr>
              <a:t> </a:t>
            </a:r>
            <a:r>
              <a:rPr sz="3600" b="0" spc="-280" dirty="0">
                <a:latin typeface="Verdana"/>
                <a:cs typeface="Verdana"/>
              </a:rPr>
              <a:t>Summa</a:t>
            </a:r>
            <a:r>
              <a:rPr sz="3600" b="0" spc="-50" dirty="0">
                <a:latin typeface="Verdana"/>
                <a:cs typeface="Verdana"/>
              </a:rPr>
              <a:t>r</a:t>
            </a:r>
            <a:r>
              <a:rPr sz="3600" b="0" spc="-245" dirty="0">
                <a:latin typeface="Verdana"/>
                <a:cs typeface="Verdana"/>
              </a:rPr>
              <a:t>y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2672" y="6404423"/>
            <a:ext cx="1473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solidFill>
                  <a:srgbClr val="525A5A"/>
                </a:solidFill>
                <a:latin typeface="Verdana"/>
                <a:cs typeface="Verdana"/>
              </a:rPr>
              <a:t>14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9996" y="1439189"/>
            <a:ext cx="11216640" cy="332740"/>
          </a:xfrm>
          <a:custGeom>
            <a:avLst/>
            <a:gdLst/>
            <a:ahLst/>
            <a:cxnLst/>
            <a:rect l="l" t="t" r="r" b="b"/>
            <a:pathLst>
              <a:path w="11216640" h="332739">
                <a:moveTo>
                  <a:pt x="3729596" y="166204"/>
                </a:moveTo>
                <a:lnTo>
                  <a:pt x="3689693" y="0"/>
                </a:lnTo>
                <a:lnTo>
                  <a:pt x="0" y="0"/>
                </a:lnTo>
                <a:lnTo>
                  <a:pt x="0" y="332397"/>
                </a:lnTo>
                <a:lnTo>
                  <a:pt x="3689693" y="332397"/>
                </a:lnTo>
                <a:lnTo>
                  <a:pt x="3729596" y="166204"/>
                </a:lnTo>
                <a:close/>
              </a:path>
              <a:path w="11216640" h="332739">
                <a:moveTo>
                  <a:pt x="7472921" y="166204"/>
                </a:moveTo>
                <a:lnTo>
                  <a:pt x="7433018" y="0"/>
                </a:lnTo>
                <a:lnTo>
                  <a:pt x="3743325" y="0"/>
                </a:lnTo>
                <a:lnTo>
                  <a:pt x="3783228" y="166204"/>
                </a:lnTo>
                <a:lnTo>
                  <a:pt x="3743325" y="332397"/>
                </a:lnTo>
                <a:lnTo>
                  <a:pt x="7433018" y="332397"/>
                </a:lnTo>
                <a:lnTo>
                  <a:pt x="7472921" y="166204"/>
                </a:lnTo>
                <a:close/>
              </a:path>
              <a:path w="11216640" h="332739">
                <a:moveTo>
                  <a:pt x="11216246" y="166204"/>
                </a:moveTo>
                <a:lnTo>
                  <a:pt x="11176343" y="0"/>
                </a:lnTo>
                <a:lnTo>
                  <a:pt x="7486650" y="0"/>
                </a:lnTo>
                <a:lnTo>
                  <a:pt x="7526553" y="166204"/>
                </a:lnTo>
                <a:lnTo>
                  <a:pt x="7486650" y="332397"/>
                </a:lnTo>
                <a:lnTo>
                  <a:pt x="11176343" y="332397"/>
                </a:lnTo>
                <a:lnTo>
                  <a:pt x="11216246" y="166204"/>
                </a:lnTo>
                <a:close/>
              </a:path>
            </a:pathLst>
          </a:custGeom>
          <a:solidFill>
            <a:srgbClr val="9E9E9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073441" y="1462633"/>
            <a:ext cx="83870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21404" algn="l"/>
                <a:tab pos="7441565" algn="l"/>
              </a:tabLst>
            </a:pPr>
            <a:r>
              <a:rPr sz="1600" spc="-65" dirty="0">
                <a:solidFill>
                  <a:srgbClr val="FFFFFF"/>
                </a:solidFill>
                <a:latin typeface="Verdana"/>
                <a:cs typeface="Verdana"/>
              </a:rPr>
              <a:t>Creation	Distribution	</a:t>
            </a:r>
            <a:r>
              <a:rPr sz="1600" spc="-55" dirty="0">
                <a:solidFill>
                  <a:srgbClr val="FFFFFF"/>
                </a:solidFill>
                <a:latin typeface="Verdana"/>
                <a:cs typeface="Verdana"/>
              </a:rPr>
              <a:t>Reporting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41300" y="2837250"/>
            <a:ext cx="30499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Verdana"/>
                <a:cs typeface="Verdana"/>
              </a:rPr>
              <a:t>Inabili</a:t>
            </a:r>
            <a:r>
              <a:rPr sz="1200" spc="-50" dirty="0">
                <a:latin typeface="Verdana"/>
                <a:cs typeface="Verdana"/>
              </a:rPr>
              <a:t>t</a:t>
            </a:r>
            <a:r>
              <a:rPr sz="1200" spc="-75" dirty="0">
                <a:latin typeface="Verdana"/>
                <a:cs typeface="Verdana"/>
              </a:rPr>
              <a:t>y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locate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que</a:t>
            </a:r>
            <a:r>
              <a:rPr sz="1200" spc="-55" dirty="0">
                <a:latin typeface="Verdana"/>
                <a:cs typeface="Verdana"/>
              </a:rPr>
              <a:t>s</a:t>
            </a:r>
            <a:r>
              <a:rPr sz="1200" spc="-50" dirty="0">
                <a:latin typeface="Verdana"/>
                <a:cs typeface="Verdana"/>
              </a:rPr>
              <a:t>tions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within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compl</a:t>
            </a:r>
            <a:r>
              <a:rPr sz="1200" spc="-65" dirty="0">
                <a:latin typeface="Verdana"/>
                <a:cs typeface="Verdana"/>
              </a:rPr>
              <a:t>e</a:t>
            </a:r>
            <a:r>
              <a:rPr sz="1200" spc="-50" dirty="0">
                <a:latin typeface="Verdana"/>
                <a:cs typeface="Verdana"/>
              </a:rPr>
              <a:t>x  </a:t>
            </a:r>
            <a:r>
              <a:rPr sz="1200" spc="-30" dirty="0">
                <a:latin typeface="Verdana"/>
                <a:cs typeface="Verdana"/>
              </a:rPr>
              <a:t>f</a:t>
            </a:r>
            <a:r>
              <a:rPr sz="1200" spc="-55" dirty="0">
                <a:latin typeface="Verdana"/>
                <a:cs typeface="Verdana"/>
              </a:rPr>
              <a:t>older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s</a:t>
            </a:r>
            <a:r>
              <a:rPr sz="1200" spc="-60" dirty="0">
                <a:latin typeface="Verdana"/>
                <a:cs typeface="Verdana"/>
              </a:rPr>
              <a:t>truc</a:t>
            </a:r>
            <a:r>
              <a:rPr sz="1200" spc="-70" dirty="0">
                <a:latin typeface="Verdana"/>
                <a:cs typeface="Verdana"/>
              </a:rPr>
              <a:t>tu</a:t>
            </a:r>
            <a:r>
              <a:rPr sz="1200" spc="-75" dirty="0">
                <a:latin typeface="Verdana"/>
                <a:cs typeface="Verdana"/>
              </a:rPr>
              <a:t>r</a:t>
            </a:r>
            <a:r>
              <a:rPr sz="1200" spc="-65" dirty="0">
                <a:latin typeface="Verdana"/>
                <a:cs typeface="Verdana"/>
              </a:rPr>
              <a:t>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consumes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90" dirty="0">
                <a:latin typeface="Verdana"/>
                <a:cs typeface="Verdana"/>
              </a:rPr>
              <a:t>time.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41300" y="3385890"/>
            <a:ext cx="31400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985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solidFill>
                  <a:srgbClr val="E71B57"/>
                </a:solidFill>
                <a:latin typeface="Verdana"/>
                <a:cs typeface="Verdana"/>
              </a:rPr>
              <a:t>Inabili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</a:t>
            </a:r>
            <a:r>
              <a:rPr sz="1200" spc="-75" dirty="0">
                <a:solidFill>
                  <a:srgbClr val="E71B57"/>
                </a:solidFill>
                <a:latin typeface="Verdana"/>
                <a:cs typeface="Verdana"/>
              </a:rPr>
              <a:t>y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to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edit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templated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que</a:t>
            </a:r>
            <a:r>
              <a:rPr sz="1200" spc="-55" dirty="0">
                <a:latin typeface="Verdana"/>
                <a:cs typeface="Verdana"/>
              </a:rPr>
              <a:t>s</a:t>
            </a:r>
            <a:r>
              <a:rPr sz="1200" spc="-50" dirty="0">
                <a:latin typeface="Verdana"/>
                <a:cs typeface="Verdana"/>
              </a:rPr>
              <a:t>tions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leads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to  </a:t>
            </a:r>
            <a:r>
              <a:rPr sz="1200" spc="50" dirty="0">
                <a:latin typeface="Verdana"/>
                <a:cs typeface="Verdana"/>
              </a:rPr>
              <a:t>w</a:t>
            </a:r>
            <a:r>
              <a:rPr sz="1200" spc="-70" dirty="0">
                <a:latin typeface="Verdana"/>
                <a:cs typeface="Verdana"/>
              </a:rPr>
              <a:t>or</a:t>
            </a:r>
            <a:r>
              <a:rPr sz="1200" spc="-90" dirty="0">
                <a:latin typeface="Verdana"/>
                <a:cs typeface="Verdana"/>
              </a:rPr>
              <a:t>k</a:t>
            </a:r>
            <a:r>
              <a:rPr sz="1200" spc="-50" dirty="0">
                <a:latin typeface="Verdana"/>
                <a:cs typeface="Verdana"/>
              </a:rPr>
              <a:t>arounds</a:t>
            </a:r>
            <a:r>
              <a:rPr sz="1200" spc="-160" dirty="0">
                <a:latin typeface="Verdana"/>
                <a:cs typeface="Verdana"/>
              </a:rPr>
              <a:t>,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including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unique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hac</a:t>
            </a:r>
            <a:r>
              <a:rPr sz="1200" spc="-60" dirty="0">
                <a:latin typeface="Verdana"/>
                <a:cs typeface="Verdana"/>
              </a:rPr>
              <a:t>k</a:t>
            </a:r>
            <a:r>
              <a:rPr sz="1200" spc="-25" dirty="0">
                <a:latin typeface="Verdana"/>
                <a:cs typeface="Verdana"/>
              </a:rPr>
              <a:t>s  </a:t>
            </a:r>
            <a:r>
              <a:rPr sz="1200" spc="-35" dirty="0">
                <a:solidFill>
                  <a:srgbClr val="E71B57"/>
                </a:solidFill>
                <a:latin typeface="Verdana"/>
                <a:cs typeface="Verdana"/>
              </a:rPr>
              <a:t>C</a:t>
            </a:r>
            <a:r>
              <a:rPr sz="1200" spc="-40" dirty="0">
                <a:solidFill>
                  <a:srgbClr val="E71B57"/>
                </a:solidFill>
                <a:latin typeface="Verdana"/>
                <a:cs typeface="Verdana"/>
              </a:rPr>
              <a:t>ann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t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use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E71B57"/>
                </a:solidFill>
                <a:latin typeface="Verdana"/>
                <a:cs typeface="Verdana"/>
              </a:rPr>
              <a:t>the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same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pooled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que</a:t>
            </a:r>
            <a:r>
              <a:rPr sz="1200" spc="-55" dirty="0">
                <a:latin typeface="Verdana"/>
                <a:cs typeface="Verdana"/>
              </a:rPr>
              <a:t>s</a:t>
            </a:r>
            <a:r>
              <a:rPr sz="1200" spc="-50" dirty="0">
                <a:latin typeface="Verdana"/>
                <a:cs typeface="Verdana"/>
              </a:rPr>
              <a:t>tion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</a:t>
            </a:r>
            <a:r>
              <a:rPr sz="1200" spc="-20" dirty="0">
                <a:latin typeface="Verdana"/>
                <a:cs typeface="Verdana"/>
              </a:rPr>
              <a:t>wice  </a:t>
            </a:r>
            <a:r>
              <a:rPr sz="1200" spc="-75" dirty="0">
                <a:solidFill>
                  <a:srgbClr val="E71B57"/>
                </a:solidFill>
                <a:latin typeface="Verdana"/>
                <a:cs typeface="Verdana"/>
              </a:rPr>
              <a:t>Erro</a:t>
            </a:r>
            <a:r>
              <a:rPr sz="1200" spc="-60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30" dirty="0">
                <a:solidFill>
                  <a:srgbClr val="E71B57"/>
                </a:solidFill>
                <a:latin typeface="Verdana"/>
                <a:cs typeface="Verdana"/>
              </a:rPr>
              <a:t>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ar</a:t>
            </a:r>
            <a:r>
              <a:rPr sz="1200" spc="-65" dirty="0">
                <a:solidFill>
                  <a:srgbClr val="E71B57"/>
                </a:solidFill>
                <a:latin typeface="Verdana"/>
                <a:cs typeface="Verdana"/>
              </a:rPr>
              <a:t>e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E71B57"/>
                </a:solidFill>
                <a:latin typeface="Verdana"/>
                <a:cs typeface="Verdana"/>
              </a:rPr>
              <a:t>di</a:t>
            </a:r>
            <a:r>
              <a:rPr sz="1200" spc="-30" dirty="0">
                <a:solidFill>
                  <a:srgbClr val="E71B57"/>
                </a:solidFill>
                <a:latin typeface="Verdana"/>
                <a:cs typeface="Verdana"/>
              </a:rPr>
              <a:t>f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ﬁcult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to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E71B57"/>
                </a:solidFill>
                <a:latin typeface="Verdana"/>
                <a:cs typeface="Verdana"/>
              </a:rPr>
              <a:t>t</a:t>
            </a:r>
            <a:r>
              <a:rPr sz="1200" spc="-85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ack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d</a:t>
            </a:r>
            <a:r>
              <a:rPr sz="1200" spc="-45" dirty="0">
                <a:latin typeface="Verdana"/>
                <a:cs typeface="Verdana"/>
              </a:rPr>
              <a:t>o</a:t>
            </a:r>
            <a:r>
              <a:rPr sz="1200" dirty="0">
                <a:latin typeface="Verdana"/>
                <a:cs typeface="Verdana"/>
              </a:rPr>
              <a:t>wn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and  </a:t>
            </a:r>
            <a:r>
              <a:rPr sz="1200" spc="-40" dirty="0">
                <a:latin typeface="Verdana"/>
                <a:cs typeface="Verdana"/>
              </a:rPr>
              <a:t>address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200" spc="-20" dirty="0">
                <a:latin typeface="Verdana"/>
                <a:cs typeface="Verdana"/>
              </a:rPr>
              <a:t>Adding 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facilitator-speciﬁc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questions 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 signiﬁcantly</a:t>
            </a:r>
            <a:r>
              <a:rPr sz="1200" spc="-10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increases</a:t>
            </a:r>
            <a:r>
              <a:rPr sz="1200" spc="-10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manual</a:t>
            </a:r>
            <a:r>
              <a:rPr sz="1200" spc="-10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effort</a:t>
            </a:r>
            <a:r>
              <a:rPr sz="1200" spc="-10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(forcing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10" dirty="0">
                <a:latin typeface="Verdana"/>
                <a:cs typeface="Verdana"/>
              </a:rPr>
              <a:t>T</a:t>
            </a:r>
            <a:r>
              <a:rPr sz="1200" spc="-20" dirty="0">
                <a:latin typeface="Verdana"/>
                <a:cs typeface="Verdana"/>
              </a:rPr>
              <a:t>RO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into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Saba)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1300" y="5031809"/>
            <a:ext cx="2936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Verdana"/>
                <a:cs typeface="Verdana"/>
              </a:rPr>
              <a:t>Admin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ha</a:t>
            </a:r>
            <a:r>
              <a:rPr sz="1200" spc="-55" dirty="0">
                <a:latin typeface="Verdana"/>
                <a:cs typeface="Verdana"/>
              </a:rPr>
              <a:t>v</a:t>
            </a:r>
            <a:r>
              <a:rPr sz="1200" spc="-65" dirty="0">
                <a:latin typeface="Verdana"/>
                <a:cs typeface="Verdana"/>
              </a:rPr>
              <a:t>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E71B57"/>
                </a:solidFill>
                <a:latin typeface="Verdana"/>
                <a:cs typeface="Verdana"/>
              </a:rPr>
              <a:t>l</a:t>
            </a:r>
            <a:r>
              <a:rPr sz="1200" spc="-7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60" dirty="0">
                <a:solidFill>
                  <a:srgbClr val="E71B57"/>
                </a:solidFill>
                <a:latin typeface="Verdana"/>
                <a:cs typeface="Verdana"/>
              </a:rPr>
              <a:t>w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cont</a:t>
            </a:r>
            <a:r>
              <a:rPr sz="1200" spc="-65" dirty="0">
                <a:solidFill>
                  <a:srgbClr val="E71B57"/>
                </a:solidFill>
                <a:latin typeface="Verdana"/>
                <a:cs typeface="Verdana"/>
              </a:rPr>
              <a:t>e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xtual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25" dirty="0">
                <a:solidFill>
                  <a:srgbClr val="E71B57"/>
                </a:solidFill>
                <a:latin typeface="Verdana"/>
                <a:cs typeface="Verdana"/>
              </a:rPr>
              <a:t>a</a:t>
            </a:r>
            <a:r>
              <a:rPr sz="1200" spc="20" dirty="0">
                <a:solidFill>
                  <a:srgbClr val="E71B57"/>
                </a:solidFill>
                <a:latin typeface="Verdana"/>
                <a:cs typeface="Verdana"/>
              </a:rPr>
              <a:t>w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areness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-20" dirty="0">
                <a:solidFill>
                  <a:srgbClr val="E71B57"/>
                </a:solidFill>
                <a:latin typeface="Verdana"/>
                <a:cs typeface="Verdana"/>
              </a:rPr>
              <a:t>f 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que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s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tions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being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as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k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ed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and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end-user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be</a:t>
            </a:r>
            <a:r>
              <a:rPr sz="1200" spc="-50" dirty="0">
                <a:latin typeface="Verdana"/>
                <a:cs typeface="Verdana"/>
              </a:rPr>
              <a:t>st  </a:t>
            </a:r>
            <a:r>
              <a:rPr sz="1200" spc="-45" dirty="0">
                <a:latin typeface="Verdana"/>
                <a:cs typeface="Verdana"/>
              </a:rPr>
              <a:t>practices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684476" y="2837250"/>
            <a:ext cx="312674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Verdana"/>
                <a:cs typeface="Verdana"/>
              </a:rPr>
              <a:t>Well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known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E71B57"/>
                </a:solidFill>
                <a:latin typeface="Verdana"/>
                <a:cs typeface="Verdana"/>
              </a:rPr>
              <a:t>bug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to</a:t>
            </a:r>
            <a:r>
              <a:rPr sz="1200" spc="-105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trigger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E71B57"/>
                </a:solidFill>
                <a:latin typeface="Verdana"/>
                <a:cs typeface="Verdana"/>
              </a:rPr>
              <a:t>survey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negatively </a:t>
            </a:r>
            <a:r>
              <a:rPr sz="1200" spc="-405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impacts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admin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w</a:t>
            </a:r>
            <a:r>
              <a:rPr sz="1200" spc="-65" dirty="0">
                <a:latin typeface="Verdana"/>
                <a:cs typeface="Verdana"/>
              </a:rPr>
              <a:t>orkﬂ</a:t>
            </a:r>
            <a:r>
              <a:rPr sz="1200" spc="-80" dirty="0">
                <a:latin typeface="Verdana"/>
                <a:cs typeface="Verdana"/>
              </a:rPr>
              <a:t>o</a:t>
            </a:r>
            <a:r>
              <a:rPr sz="1200" spc="60" dirty="0">
                <a:latin typeface="Verdana"/>
                <a:cs typeface="Verdana"/>
              </a:rPr>
              <a:t>w</a:t>
            </a:r>
            <a:endParaRPr sz="1200">
              <a:latin typeface="Verdana"/>
              <a:cs typeface="Verdana"/>
            </a:endParaRPr>
          </a:p>
          <a:p>
            <a:pPr marL="12700" marR="81280">
              <a:lnSpc>
                <a:spcPct val="100000"/>
              </a:lnSpc>
            </a:pPr>
            <a:r>
              <a:rPr sz="1200" spc="-20" dirty="0">
                <a:latin typeface="Verdana"/>
                <a:cs typeface="Verdana"/>
              </a:rPr>
              <a:t>L</a:t>
            </a:r>
            <a:r>
              <a:rPr sz="1200" spc="-55" dirty="0">
                <a:latin typeface="Verdana"/>
                <a:cs typeface="Verdana"/>
              </a:rPr>
              <a:t>o</a:t>
            </a:r>
            <a:r>
              <a:rPr sz="1200" spc="60" dirty="0">
                <a:latin typeface="Verdana"/>
                <a:cs typeface="Verdana"/>
              </a:rPr>
              <a:t>w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s</a:t>
            </a:r>
            <a:r>
              <a:rPr sz="1200" spc="-85" dirty="0">
                <a:latin typeface="Verdana"/>
                <a:cs typeface="Verdana"/>
              </a:rPr>
              <a:t>y</a:t>
            </a:r>
            <a:r>
              <a:rPr sz="1200" spc="-40" dirty="0">
                <a:latin typeface="Verdana"/>
                <a:cs typeface="Verdana"/>
              </a:rPr>
              <a:t>s</a:t>
            </a:r>
            <a:r>
              <a:rPr sz="1200" spc="-80" dirty="0">
                <a:latin typeface="Verdana"/>
                <a:cs typeface="Verdana"/>
              </a:rPr>
              <a:t>tem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ﬂ</a:t>
            </a:r>
            <a:r>
              <a:rPr sz="1200" spc="-75" dirty="0">
                <a:latin typeface="Verdana"/>
                <a:cs typeface="Verdana"/>
              </a:rPr>
              <a:t>e</a:t>
            </a:r>
            <a:r>
              <a:rPr sz="1200" spc="-50" dirty="0">
                <a:latin typeface="Verdana"/>
                <a:cs typeface="Verdana"/>
              </a:rPr>
              <a:t>xibili</a:t>
            </a:r>
            <a:r>
              <a:rPr sz="1200" spc="-45" dirty="0">
                <a:latin typeface="Verdana"/>
                <a:cs typeface="Verdana"/>
              </a:rPr>
              <a:t>t</a:t>
            </a:r>
            <a:r>
              <a:rPr sz="1200" spc="-75" dirty="0">
                <a:latin typeface="Verdana"/>
                <a:cs typeface="Verdana"/>
              </a:rPr>
              <a:t>y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in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h</a:t>
            </a:r>
            <a:r>
              <a:rPr sz="1200" spc="-60" dirty="0">
                <a:latin typeface="Verdana"/>
                <a:cs typeface="Verdana"/>
              </a:rPr>
              <a:t>o</a:t>
            </a:r>
            <a:r>
              <a:rPr sz="1200" spc="25" dirty="0">
                <a:latin typeface="Verdana"/>
                <a:cs typeface="Verdana"/>
              </a:rPr>
              <a:t>w</a:t>
            </a:r>
            <a:r>
              <a:rPr sz="1200" spc="-240" dirty="0">
                <a:latin typeface="Verdana"/>
                <a:cs typeface="Verdana"/>
              </a:rPr>
              <a:t>/</a:t>
            </a:r>
            <a:r>
              <a:rPr sz="1200" spc="-30" dirty="0">
                <a:latin typeface="Verdana"/>
                <a:cs typeface="Verdana"/>
              </a:rPr>
              <a:t>when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su</a:t>
            </a:r>
            <a:r>
              <a:rPr sz="1200" spc="-20" dirty="0">
                <a:latin typeface="Verdana"/>
                <a:cs typeface="Verdana"/>
              </a:rPr>
              <a:t>r</a:t>
            </a:r>
            <a:r>
              <a:rPr sz="1200" spc="-85" dirty="0">
                <a:latin typeface="Verdana"/>
                <a:cs typeface="Verdana"/>
              </a:rPr>
              <a:t>v</a:t>
            </a:r>
            <a:r>
              <a:rPr sz="1200" spc="-75" dirty="0">
                <a:latin typeface="Verdana"/>
                <a:cs typeface="Verdana"/>
              </a:rPr>
              <a:t>e</a:t>
            </a:r>
            <a:r>
              <a:rPr sz="1200" spc="-90" dirty="0">
                <a:latin typeface="Verdana"/>
                <a:cs typeface="Verdana"/>
              </a:rPr>
              <a:t>y</a:t>
            </a:r>
            <a:r>
              <a:rPr sz="1200" spc="-25" dirty="0">
                <a:latin typeface="Verdana"/>
                <a:cs typeface="Verdana"/>
              </a:rPr>
              <a:t>s  </a:t>
            </a:r>
            <a:r>
              <a:rPr sz="1200" spc="-50" dirty="0">
                <a:latin typeface="Verdana"/>
                <a:cs typeface="Verdana"/>
              </a:rPr>
              <a:t>ar</a:t>
            </a:r>
            <a:r>
              <a:rPr sz="1200" spc="-65" dirty="0">
                <a:latin typeface="Verdana"/>
                <a:cs typeface="Verdana"/>
              </a:rPr>
              <a:t>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trigge</a:t>
            </a:r>
            <a:r>
              <a:rPr sz="1200" spc="-65" dirty="0">
                <a:latin typeface="Verdana"/>
                <a:cs typeface="Verdana"/>
              </a:rPr>
              <a:t>r</a:t>
            </a:r>
            <a:r>
              <a:rPr sz="1200" spc="-45" dirty="0">
                <a:latin typeface="Verdana"/>
                <a:cs typeface="Verdana"/>
              </a:rPr>
              <a:t>ed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b</a:t>
            </a:r>
            <a:r>
              <a:rPr sz="1200" spc="-75" dirty="0">
                <a:latin typeface="Verdana"/>
                <a:cs typeface="Verdana"/>
              </a:rPr>
              <a:t>y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s</a:t>
            </a:r>
            <a:r>
              <a:rPr sz="1200" spc="-85" dirty="0">
                <a:latin typeface="Verdana"/>
                <a:cs typeface="Verdana"/>
              </a:rPr>
              <a:t>y</a:t>
            </a:r>
            <a:r>
              <a:rPr sz="1200" spc="-40" dirty="0">
                <a:latin typeface="Verdana"/>
                <a:cs typeface="Verdana"/>
              </a:rPr>
              <a:t>s</a:t>
            </a:r>
            <a:r>
              <a:rPr sz="1200" spc="-80" dirty="0">
                <a:latin typeface="Verdana"/>
                <a:cs typeface="Verdana"/>
              </a:rPr>
              <a:t>tem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4476" y="3751650"/>
            <a:ext cx="312229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858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C41300"/>
                </a:solidFill>
                <a:latin typeface="Verdana"/>
                <a:cs typeface="Verdana"/>
              </a:rPr>
              <a:t>No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C41300"/>
                </a:solidFill>
                <a:latin typeface="Verdana"/>
                <a:cs typeface="Verdana"/>
              </a:rPr>
              <a:t>di</a:t>
            </a:r>
            <a:r>
              <a:rPr sz="1200" spc="-65" dirty="0">
                <a:solidFill>
                  <a:srgbClr val="C41300"/>
                </a:solidFill>
                <a:latin typeface="Verdana"/>
                <a:cs typeface="Verdana"/>
              </a:rPr>
              <a:t>r</a:t>
            </a:r>
            <a:r>
              <a:rPr sz="1200" spc="-50" dirty="0">
                <a:solidFill>
                  <a:srgbClr val="C41300"/>
                </a:solidFill>
                <a:latin typeface="Verdana"/>
                <a:cs typeface="Verdana"/>
              </a:rPr>
              <a:t>ec</a:t>
            </a:r>
            <a:r>
              <a:rPr sz="1200" spc="-55" dirty="0">
                <a:solidFill>
                  <a:srgbClr val="C41300"/>
                </a:solidFill>
                <a:latin typeface="Verdana"/>
                <a:cs typeface="Verdana"/>
              </a:rPr>
              <a:t>t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C41300"/>
                </a:solidFill>
                <a:latin typeface="Verdana"/>
                <a:cs typeface="Verdana"/>
              </a:rPr>
              <a:t>link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send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20" dirty="0">
                <a:latin typeface="Verdana"/>
                <a:cs typeface="Verdana"/>
              </a:rPr>
              <a:t>L</a:t>
            </a:r>
            <a:r>
              <a:rPr sz="1200" spc="-60" dirty="0">
                <a:latin typeface="Verdana"/>
                <a:cs typeface="Verdana"/>
              </a:rPr>
              <a:t>earne</a:t>
            </a:r>
            <a:r>
              <a:rPr sz="1200" spc="-55" dirty="0">
                <a:latin typeface="Verdana"/>
                <a:cs typeface="Verdana"/>
              </a:rPr>
              <a:t>r</a:t>
            </a:r>
            <a:r>
              <a:rPr sz="1200" spc="-30" dirty="0">
                <a:latin typeface="Verdana"/>
                <a:cs typeface="Verdana"/>
              </a:rPr>
              <a:t>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leads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to  </a:t>
            </a:r>
            <a:r>
              <a:rPr sz="1200" spc="-55" dirty="0">
                <a:latin typeface="Verdana"/>
                <a:cs typeface="Verdana"/>
              </a:rPr>
              <a:t>higher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60" dirty="0">
                <a:latin typeface="Verdana"/>
                <a:cs typeface="Verdana"/>
              </a:rPr>
              <a:t>complexity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for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completion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and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lower </a:t>
            </a:r>
            <a:r>
              <a:rPr sz="1200" spc="-409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responses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200" spc="-60" dirty="0">
                <a:solidFill>
                  <a:srgbClr val="C41300"/>
                </a:solidFill>
                <a:latin typeface="Verdana"/>
                <a:cs typeface="Verdana"/>
              </a:rPr>
              <a:t>Inabili</a:t>
            </a:r>
            <a:r>
              <a:rPr sz="1200" spc="-50" dirty="0">
                <a:solidFill>
                  <a:srgbClr val="C41300"/>
                </a:solidFill>
                <a:latin typeface="Verdana"/>
                <a:cs typeface="Verdana"/>
              </a:rPr>
              <a:t>t</a:t>
            </a:r>
            <a:r>
              <a:rPr sz="1200" spc="-75" dirty="0">
                <a:solidFill>
                  <a:srgbClr val="C41300"/>
                </a:solidFill>
                <a:latin typeface="Verdana"/>
                <a:cs typeface="Verdana"/>
              </a:rPr>
              <a:t>y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C41300"/>
                </a:solidFill>
                <a:latin typeface="Verdana"/>
                <a:cs typeface="Verdana"/>
              </a:rPr>
              <a:t>to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C41300"/>
                </a:solidFill>
                <a:latin typeface="Verdana"/>
                <a:cs typeface="Verdana"/>
              </a:rPr>
              <a:t>send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45" dirty="0">
                <a:solidFill>
                  <a:srgbClr val="C41300"/>
                </a:solidFill>
                <a:latin typeface="Verdana"/>
                <a:cs typeface="Verdana"/>
              </a:rPr>
              <a:t>cu</a:t>
            </a:r>
            <a:r>
              <a:rPr sz="1200" spc="-50" dirty="0">
                <a:solidFill>
                  <a:srgbClr val="C41300"/>
                </a:solidFill>
                <a:latin typeface="Verdana"/>
                <a:cs typeface="Verdana"/>
              </a:rPr>
              <a:t>s</a:t>
            </a:r>
            <a:r>
              <a:rPr sz="1200" spc="-55" dirty="0">
                <a:solidFill>
                  <a:srgbClr val="C41300"/>
                </a:solidFill>
                <a:latin typeface="Verdana"/>
                <a:cs typeface="Verdana"/>
              </a:rPr>
              <a:t>tomi</a:t>
            </a:r>
            <a:r>
              <a:rPr sz="1200" spc="-65" dirty="0">
                <a:solidFill>
                  <a:srgbClr val="C41300"/>
                </a:solidFill>
                <a:latin typeface="Verdana"/>
                <a:cs typeface="Verdana"/>
              </a:rPr>
              <a:t>z</a:t>
            </a:r>
            <a:r>
              <a:rPr sz="1200" spc="-45" dirty="0">
                <a:solidFill>
                  <a:srgbClr val="C41300"/>
                </a:solidFill>
                <a:latin typeface="Verdana"/>
                <a:cs typeface="Verdana"/>
              </a:rPr>
              <a:t>ed</a:t>
            </a:r>
            <a:r>
              <a:rPr sz="1200" spc="-110" dirty="0">
                <a:solidFill>
                  <a:srgbClr val="C41300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C41300"/>
                </a:solidFill>
                <a:latin typeface="Verdana"/>
                <a:cs typeface="Verdana"/>
              </a:rPr>
              <a:t>r</a:t>
            </a:r>
            <a:r>
              <a:rPr sz="1200" spc="-70" dirty="0">
                <a:solidFill>
                  <a:srgbClr val="C41300"/>
                </a:solidFill>
                <a:latin typeface="Verdana"/>
                <a:cs typeface="Verdana"/>
              </a:rPr>
              <a:t>eminde</a:t>
            </a:r>
            <a:r>
              <a:rPr sz="1200" spc="-55" dirty="0">
                <a:solidFill>
                  <a:srgbClr val="C41300"/>
                </a:solidFill>
                <a:latin typeface="Verdana"/>
                <a:cs typeface="Verdana"/>
              </a:rPr>
              <a:t>r</a:t>
            </a:r>
            <a:r>
              <a:rPr sz="1200" spc="-25" dirty="0">
                <a:solidFill>
                  <a:srgbClr val="C41300"/>
                </a:solidFill>
                <a:latin typeface="Verdana"/>
                <a:cs typeface="Verdana"/>
              </a:rPr>
              <a:t>s  </a:t>
            </a:r>
            <a:r>
              <a:rPr sz="1200" spc="-70" dirty="0">
                <a:latin typeface="Verdana"/>
                <a:cs typeface="Verdana"/>
              </a:rPr>
              <a:t>th</a:t>
            </a:r>
            <a:r>
              <a:rPr sz="1200" spc="-75" dirty="0">
                <a:latin typeface="Verdana"/>
                <a:cs typeface="Verdana"/>
              </a:rPr>
              <a:t>r</a:t>
            </a:r>
            <a:r>
              <a:rPr sz="1200" spc="-50" dirty="0">
                <a:latin typeface="Verdana"/>
                <a:cs typeface="Verdana"/>
              </a:rPr>
              <a:t>ough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Saba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leads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to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manual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50" dirty="0">
                <a:latin typeface="Verdana"/>
                <a:cs typeface="Verdana"/>
              </a:rPr>
              <a:t>w</a:t>
            </a:r>
            <a:r>
              <a:rPr sz="1200" spc="-70" dirty="0">
                <a:latin typeface="Verdana"/>
                <a:cs typeface="Verdana"/>
              </a:rPr>
              <a:t>or</a:t>
            </a:r>
            <a:r>
              <a:rPr sz="1200" spc="-95" dirty="0">
                <a:latin typeface="Verdana"/>
                <a:cs typeface="Verdana"/>
              </a:rPr>
              <a:t>k</a:t>
            </a:r>
            <a:r>
              <a:rPr sz="1200" spc="-50" dirty="0">
                <a:latin typeface="Verdana"/>
                <a:cs typeface="Verdana"/>
              </a:rPr>
              <a:t>ar</a:t>
            </a:r>
            <a:r>
              <a:rPr sz="1200" spc="-40" dirty="0">
                <a:latin typeface="Verdana"/>
                <a:cs typeface="Verdana"/>
              </a:rPr>
              <a:t>ounds  </a:t>
            </a:r>
            <a:r>
              <a:rPr sz="1200" spc="-45" dirty="0">
                <a:latin typeface="Verdana"/>
                <a:cs typeface="Verdana"/>
              </a:rPr>
              <a:t>using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o</a:t>
            </a:r>
            <a:r>
              <a:rPr sz="1200" spc="-65" dirty="0">
                <a:latin typeface="Verdana"/>
                <a:cs typeface="Verdana"/>
              </a:rPr>
              <a:t>ther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tools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84476" y="5031809"/>
            <a:ext cx="29133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62585">
              <a:lnSpc>
                <a:spcPct val="100000"/>
              </a:lnSpc>
              <a:spcBef>
                <a:spcPts val="100"/>
              </a:spcBef>
            </a:pPr>
            <a:r>
              <a:rPr sz="1200" spc="-35" dirty="0">
                <a:solidFill>
                  <a:srgbClr val="E71B57"/>
                </a:solidFill>
                <a:latin typeface="Verdana"/>
                <a:cs typeface="Verdana"/>
              </a:rPr>
              <a:t>Di</a:t>
            </a:r>
            <a:r>
              <a:rPr sz="1200" spc="-30" dirty="0">
                <a:solidFill>
                  <a:srgbClr val="E71B57"/>
                </a:solidFill>
                <a:latin typeface="Verdana"/>
                <a:cs typeface="Verdana"/>
              </a:rPr>
              <a:t>f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ﬁcult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to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E71B57"/>
                </a:solidFill>
                <a:latin typeface="Verdana"/>
                <a:cs typeface="Verdana"/>
              </a:rPr>
              <a:t>t</a:t>
            </a:r>
            <a:r>
              <a:rPr sz="1200" spc="-85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ack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missing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40" dirty="0">
                <a:solidFill>
                  <a:srgbClr val="E71B57"/>
                </a:solidFill>
                <a:latin typeface="Verdana"/>
                <a:cs typeface="Verdana"/>
              </a:rPr>
              <a:t>esponses  </a:t>
            </a:r>
            <a:r>
              <a:rPr sz="1200" spc="-125" dirty="0">
                <a:latin typeface="Verdana"/>
                <a:cs typeface="Verdana"/>
              </a:rPr>
              <a:t>(</a:t>
            </a:r>
            <a:r>
              <a:rPr sz="1200" spc="-135" dirty="0">
                <a:latin typeface="Verdana"/>
                <a:cs typeface="Verdana"/>
              </a:rPr>
              <a:t>r</a:t>
            </a:r>
            <a:r>
              <a:rPr sz="1200" spc="-45" dirty="0">
                <a:latin typeface="Verdana"/>
                <a:cs typeface="Verdana"/>
              </a:rPr>
              <a:t>esponse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r</a:t>
            </a:r>
            <a:r>
              <a:rPr sz="1200" spc="-40" dirty="0">
                <a:latin typeface="Verdana"/>
                <a:cs typeface="Verdana"/>
              </a:rPr>
              <a:t>ates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70" dirty="0">
                <a:latin typeface="Verdana"/>
                <a:cs typeface="Verdana"/>
              </a:rPr>
              <a:t>&amp;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li</a:t>
            </a:r>
            <a:r>
              <a:rPr sz="1200" spc="-70" dirty="0">
                <a:latin typeface="Verdana"/>
                <a:cs typeface="Verdana"/>
              </a:rPr>
              <a:t>s</a:t>
            </a:r>
            <a:r>
              <a:rPr sz="1200" spc="-55" dirty="0">
                <a:latin typeface="Verdana"/>
                <a:cs typeface="Verdana"/>
              </a:rPr>
              <a:t>t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o</a:t>
            </a:r>
            <a:r>
              <a:rPr sz="1200" spc="-20" dirty="0">
                <a:latin typeface="Verdana"/>
                <a:cs typeface="Verdana"/>
              </a:rPr>
              <a:t>f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out</a:t>
            </a:r>
            <a:r>
              <a:rPr sz="1200" spc="-60" dirty="0">
                <a:latin typeface="Verdana"/>
                <a:cs typeface="Verdana"/>
              </a:rPr>
              <a:t>s</a:t>
            </a:r>
            <a:r>
              <a:rPr sz="1200" spc="-35" dirty="0">
                <a:latin typeface="Verdana"/>
                <a:cs typeface="Verdana"/>
              </a:rPr>
              <a:t>tanding  </a:t>
            </a:r>
            <a:r>
              <a:rPr sz="1200" spc="-65" dirty="0">
                <a:latin typeface="Verdana"/>
                <a:cs typeface="Verdana"/>
              </a:rPr>
              <a:t>reviews)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200" spc="-30" dirty="0">
                <a:solidFill>
                  <a:srgbClr val="E71B57"/>
                </a:solidFill>
                <a:latin typeface="Verdana"/>
                <a:cs typeface="Verdana"/>
              </a:rPr>
              <a:t>High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70" dirty="0">
                <a:solidFill>
                  <a:srgbClr val="E71B57"/>
                </a:solidFill>
                <a:latin typeface="Verdana"/>
                <a:cs typeface="Verdana"/>
              </a:rPr>
              <a:t>number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-20" dirty="0">
                <a:solidFill>
                  <a:srgbClr val="E71B57"/>
                </a:solidFill>
                <a:latin typeface="Verdana"/>
                <a:cs typeface="Verdana"/>
              </a:rPr>
              <a:t>f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que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s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tions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and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lack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o</a:t>
            </a:r>
            <a:r>
              <a:rPr sz="1200" spc="-20" dirty="0">
                <a:latin typeface="Verdana"/>
                <a:cs typeface="Verdana"/>
              </a:rPr>
              <a:t>f  </a:t>
            </a:r>
            <a:r>
              <a:rPr sz="1200" spc="-95" dirty="0">
                <a:latin typeface="Verdana"/>
                <a:cs typeface="Verdana"/>
              </a:rPr>
              <a:t>m</a:t>
            </a:r>
            <a:r>
              <a:rPr sz="1200" spc="-65" dirty="0">
                <a:latin typeface="Verdana"/>
                <a:cs typeface="Verdana"/>
              </a:rPr>
              <a:t>o</a:t>
            </a:r>
            <a:r>
              <a:rPr sz="1200" spc="-45" dirty="0">
                <a:latin typeface="Verdana"/>
                <a:cs typeface="Verdana"/>
              </a:rPr>
              <a:t>ti</a:t>
            </a:r>
            <a:r>
              <a:rPr sz="1200" spc="-90" dirty="0">
                <a:latin typeface="Verdana"/>
                <a:cs typeface="Verdana"/>
              </a:rPr>
              <a:t>v</a:t>
            </a:r>
            <a:r>
              <a:rPr sz="1200" spc="-40" dirty="0">
                <a:latin typeface="Verdana"/>
                <a:cs typeface="Verdana"/>
              </a:rPr>
              <a:t>ation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solidFill>
                  <a:srgbClr val="E71B57"/>
                </a:solidFill>
                <a:latin typeface="Verdana"/>
                <a:cs typeface="Verdana"/>
              </a:rPr>
              <a:t>leads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to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E71B57"/>
                </a:solidFill>
                <a:latin typeface="Verdana"/>
                <a:cs typeface="Verdana"/>
              </a:rPr>
              <a:t>l</a:t>
            </a:r>
            <a:r>
              <a:rPr sz="1200" spc="-7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50" dirty="0">
                <a:solidFill>
                  <a:srgbClr val="E71B57"/>
                </a:solidFill>
                <a:latin typeface="Verdana"/>
                <a:cs typeface="Verdana"/>
              </a:rPr>
              <a:t>w</a:t>
            </a:r>
            <a:r>
              <a:rPr sz="1200" spc="-70" dirty="0">
                <a:solidFill>
                  <a:srgbClr val="E71B57"/>
                </a:solidFill>
                <a:latin typeface="Verdana"/>
                <a:cs typeface="Verdana"/>
              </a:rPr>
              <a:t>er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esponse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40" dirty="0">
                <a:solidFill>
                  <a:srgbClr val="E71B57"/>
                </a:solidFill>
                <a:latin typeface="Verdana"/>
                <a:cs typeface="Verdana"/>
              </a:rPr>
              <a:t>ate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s</a:t>
            </a:r>
            <a:r>
              <a:rPr sz="1200" spc="-160" dirty="0">
                <a:latin typeface="Verdana"/>
                <a:cs typeface="Verdana"/>
              </a:rPr>
              <a:t>.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27949" y="2837250"/>
            <a:ext cx="28981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40" dirty="0">
                <a:latin typeface="Verdana"/>
                <a:cs typeface="Verdana"/>
              </a:rPr>
              <a:t>Be</a:t>
            </a:r>
            <a:r>
              <a:rPr sz="1200" spc="-55" dirty="0">
                <a:latin typeface="Verdana"/>
                <a:cs typeface="Verdana"/>
              </a:rPr>
              <a:t>t</a:t>
            </a:r>
            <a:r>
              <a:rPr sz="1200" spc="-65" dirty="0">
                <a:latin typeface="Verdana"/>
                <a:cs typeface="Verdana"/>
              </a:rPr>
              <a:t>ter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65" dirty="0">
                <a:latin typeface="Verdana"/>
                <a:cs typeface="Verdana"/>
              </a:rPr>
              <a:t>unde</a:t>
            </a:r>
            <a:r>
              <a:rPr sz="1200" spc="-55" dirty="0">
                <a:latin typeface="Verdana"/>
                <a:cs typeface="Verdana"/>
              </a:rPr>
              <a:t>r</a:t>
            </a:r>
            <a:r>
              <a:rPr sz="1200" spc="-40" dirty="0">
                <a:latin typeface="Verdana"/>
                <a:cs typeface="Verdana"/>
              </a:rPr>
              <a:t>standing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o</a:t>
            </a:r>
            <a:r>
              <a:rPr sz="1200" spc="-20" dirty="0">
                <a:latin typeface="Verdana"/>
                <a:cs typeface="Verdana"/>
              </a:rPr>
              <a:t>f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114" dirty="0">
                <a:latin typeface="Verdana"/>
                <a:cs typeface="Verdana"/>
              </a:rPr>
              <a:t>T</a:t>
            </a:r>
            <a:r>
              <a:rPr sz="1200" spc="-35" dirty="0">
                <a:latin typeface="Verdana"/>
                <a:cs typeface="Verdana"/>
              </a:rPr>
              <a:t>ableau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leads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to  </a:t>
            </a:r>
            <a:r>
              <a:rPr sz="1200" spc="-55" dirty="0">
                <a:latin typeface="Verdana"/>
                <a:cs typeface="Verdana"/>
              </a:rPr>
              <a:t>inc</a:t>
            </a:r>
            <a:r>
              <a:rPr sz="1200" spc="-65" dirty="0">
                <a:latin typeface="Verdana"/>
                <a:cs typeface="Verdana"/>
              </a:rPr>
              <a:t>r</a:t>
            </a:r>
            <a:r>
              <a:rPr sz="1200" spc="-40" dirty="0">
                <a:latin typeface="Verdana"/>
                <a:cs typeface="Verdana"/>
              </a:rPr>
              <a:t>eased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satisf</a:t>
            </a:r>
            <a:r>
              <a:rPr sz="1200" spc="-20" dirty="0">
                <a:latin typeface="Verdana"/>
                <a:cs typeface="Verdana"/>
              </a:rPr>
              <a:t>ac</a:t>
            </a:r>
            <a:r>
              <a:rPr sz="1200" spc="-50" dirty="0">
                <a:latin typeface="Verdana"/>
                <a:cs typeface="Verdana"/>
              </a:rPr>
              <a:t>tion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175" dirty="0">
                <a:latin typeface="Verdana"/>
                <a:cs typeface="Verdana"/>
              </a:rPr>
              <a:t>(</a:t>
            </a:r>
            <a:r>
              <a:rPr sz="1200" spc="-30" dirty="0">
                <a:latin typeface="Verdana"/>
                <a:cs typeface="Verdana"/>
              </a:rPr>
              <a:t>can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manipulate  </a:t>
            </a:r>
            <a:r>
              <a:rPr sz="1200" spc="-60" dirty="0">
                <a:latin typeface="Verdana"/>
                <a:cs typeface="Verdana"/>
              </a:rPr>
              <a:t>data</a:t>
            </a:r>
            <a:r>
              <a:rPr sz="1200" spc="-125" dirty="0">
                <a:latin typeface="Verdana"/>
                <a:cs typeface="Verdana"/>
              </a:rPr>
              <a:t>/</a:t>
            </a:r>
            <a:r>
              <a:rPr sz="1200" spc="-45" dirty="0">
                <a:latin typeface="Verdana"/>
                <a:cs typeface="Verdana"/>
              </a:rPr>
              <a:t>s</a:t>
            </a:r>
            <a:r>
              <a:rPr sz="1200" spc="-55" dirty="0">
                <a:latin typeface="Verdana"/>
                <a:cs typeface="Verdana"/>
              </a:rPr>
              <a:t>et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up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dashboa</a:t>
            </a:r>
            <a:r>
              <a:rPr sz="1200" spc="-40" dirty="0">
                <a:latin typeface="Verdana"/>
                <a:cs typeface="Verdana"/>
              </a:rPr>
              <a:t>r</a:t>
            </a:r>
            <a:r>
              <a:rPr sz="1200" spc="-75" dirty="0">
                <a:latin typeface="Verdana"/>
                <a:cs typeface="Verdana"/>
              </a:rPr>
              <a:t>ds)</a:t>
            </a:r>
            <a:endParaRPr sz="1200">
              <a:latin typeface="Verdana"/>
              <a:cs typeface="Verdana"/>
            </a:endParaRPr>
          </a:p>
          <a:p>
            <a:pPr marL="12700" marR="151765" algn="just">
              <a:lnSpc>
                <a:spcPct val="100000"/>
              </a:lnSpc>
            </a:pPr>
            <a:r>
              <a:rPr sz="1200" spc="-20" dirty="0">
                <a:solidFill>
                  <a:srgbClr val="E71B57"/>
                </a:solidFill>
                <a:latin typeface="Verdana"/>
                <a:cs typeface="Verdana"/>
              </a:rPr>
              <a:t>L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60" dirty="0">
                <a:solidFill>
                  <a:srgbClr val="E71B57"/>
                </a:solidFill>
                <a:latin typeface="Verdana"/>
                <a:cs typeface="Verdana"/>
              </a:rPr>
              <a:t>w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E71B57"/>
                </a:solidFill>
                <a:latin typeface="Verdana"/>
                <a:cs typeface="Verdana"/>
              </a:rPr>
              <a:t>unde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40" dirty="0">
                <a:solidFill>
                  <a:srgbClr val="E71B57"/>
                </a:solidFill>
                <a:latin typeface="Verdana"/>
                <a:cs typeface="Verdana"/>
              </a:rPr>
              <a:t>standing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-20" dirty="0">
                <a:solidFill>
                  <a:srgbClr val="E71B57"/>
                </a:solidFill>
                <a:latin typeface="Verdana"/>
                <a:cs typeface="Verdana"/>
              </a:rPr>
              <a:t>f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h</a:t>
            </a:r>
            <a:r>
              <a:rPr sz="1200" spc="-6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60" dirty="0">
                <a:solidFill>
                  <a:srgbClr val="E71B57"/>
                </a:solidFill>
                <a:latin typeface="Verdana"/>
                <a:cs typeface="Verdana"/>
              </a:rPr>
              <a:t>w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to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use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20" dirty="0">
                <a:solidFill>
                  <a:srgbClr val="E71B57"/>
                </a:solidFill>
                <a:latin typeface="Verdana"/>
                <a:cs typeface="Verdana"/>
              </a:rPr>
              <a:t>data  </a:t>
            </a:r>
            <a:r>
              <a:rPr sz="1200" spc="-50" dirty="0">
                <a:latin typeface="Verdana"/>
                <a:cs typeface="Verdana"/>
              </a:rPr>
              <a:t>b</a:t>
            </a:r>
            <a:r>
              <a:rPr sz="1200" spc="-55" dirty="0">
                <a:latin typeface="Verdana"/>
                <a:cs typeface="Verdana"/>
              </a:rPr>
              <a:t>e</a:t>
            </a:r>
            <a:r>
              <a:rPr sz="1200" spc="-85" dirty="0">
                <a:latin typeface="Verdana"/>
                <a:cs typeface="Verdana"/>
              </a:rPr>
              <a:t>y</a:t>
            </a:r>
            <a:r>
              <a:rPr sz="1200" spc="-45" dirty="0">
                <a:latin typeface="Verdana"/>
                <a:cs typeface="Verdana"/>
              </a:rPr>
              <a:t>ond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open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95" dirty="0">
                <a:latin typeface="Verdana"/>
                <a:cs typeface="Verdana"/>
              </a:rPr>
              <a:t>r</a:t>
            </a:r>
            <a:r>
              <a:rPr sz="1200" spc="-45" dirty="0">
                <a:latin typeface="Verdana"/>
                <a:cs typeface="Verdana"/>
              </a:rPr>
              <a:t>esponses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and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30" dirty="0">
                <a:latin typeface="Verdana"/>
                <a:cs typeface="Verdana"/>
              </a:rPr>
              <a:t>f</a:t>
            </a:r>
            <a:r>
              <a:rPr sz="1200" spc="-40" dirty="0">
                <a:latin typeface="Verdana"/>
                <a:cs typeface="Verdana"/>
              </a:rPr>
              <a:t>acilitator  </a:t>
            </a:r>
            <a:r>
              <a:rPr sz="1200" spc="-45" dirty="0">
                <a:latin typeface="Verdana"/>
                <a:cs typeface="Verdana"/>
              </a:rPr>
              <a:t>feedback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27949" y="4117409"/>
            <a:ext cx="31007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3210">
              <a:lnSpc>
                <a:spcPct val="100000"/>
              </a:lnSpc>
              <a:spcBef>
                <a:spcPts val="100"/>
              </a:spcBef>
            </a:pPr>
            <a:r>
              <a:rPr sz="1200" spc="-45" dirty="0">
                <a:latin typeface="Verdana"/>
                <a:cs typeface="Verdana"/>
              </a:rPr>
              <a:t>Results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typically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50" dirty="0">
                <a:latin typeface="Verdana"/>
                <a:cs typeface="Verdana"/>
              </a:rPr>
              <a:t>shared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25" dirty="0">
                <a:latin typeface="Verdana"/>
                <a:cs typeface="Verdana"/>
              </a:rPr>
              <a:t>with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facilitators </a:t>
            </a:r>
            <a:r>
              <a:rPr sz="1200" spc="-405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using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sc</a:t>
            </a:r>
            <a:r>
              <a:rPr sz="1200" spc="-60" dirty="0">
                <a:solidFill>
                  <a:srgbClr val="E71B57"/>
                </a:solidFill>
                <a:latin typeface="Verdana"/>
                <a:cs typeface="Verdana"/>
              </a:rPr>
              <a:t>r</a:t>
            </a:r>
            <a:r>
              <a:rPr sz="1200" spc="-55" dirty="0">
                <a:solidFill>
                  <a:srgbClr val="E71B57"/>
                </a:solidFill>
                <a:latin typeface="Verdana"/>
                <a:cs typeface="Verdana"/>
              </a:rPr>
              <a:t>eensh</a:t>
            </a:r>
            <a:r>
              <a:rPr sz="1200" spc="-6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-45" dirty="0">
                <a:solidFill>
                  <a:srgbClr val="E71B57"/>
                </a:solidFill>
                <a:latin typeface="Verdana"/>
                <a:cs typeface="Verdana"/>
              </a:rPr>
              <a:t>ts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o</a:t>
            </a:r>
            <a:r>
              <a:rPr sz="1200" spc="-20" dirty="0">
                <a:solidFill>
                  <a:srgbClr val="E71B57"/>
                </a:solidFill>
                <a:latin typeface="Verdana"/>
                <a:cs typeface="Verdana"/>
              </a:rPr>
              <a:t>f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E71B57"/>
                </a:solidFill>
                <a:latin typeface="Verdana"/>
                <a:cs typeface="Verdana"/>
              </a:rPr>
              <a:t>T</a:t>
            </a:r>
            <a:r>
              <a:rPr sz="1200" spc="-35" dirty="0">
                <a:solidFill>
                  <a:srgbClr val="E71B57"/>
                </a:solidFill>
                <a:latin typeface="Verdana"/>
                <a:cs typeface="Verdana"/>
              </a:rPr>
              <a:t>ableau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E71B57"/>
                </a:solidFill>
                <a:latin typeface="Verdana"/>
                <a:cs typeface="Verdana"/>
              </a:rPr>
              <a:t>via</a:t>
            </a:r>
            <a:r>
              <a:rPr sz="1200" spc="-110" dirty="0">
                <a:solidFill>
                  <a:srgbClr val="E71B57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E71B57"/>
                </a:solidFill>
                <a:latin typeface="Verdana"/>
                <a:cs typeface="Verdana"/>
              </a:rPr>
              <a:t>email  manually</a:t>
            </a:r>
            <a:endParaRPr sz="12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</a:pPr>
            <a:r>
              <a:rPr sz="1200" spc="-75" dirty="0">
                <a:latin typeface="Verdana"/>
                <a:cs typeface="Verdana"/>
              </a:rPr>
              <a:t>Some </a:t>
            </a:r>
            <a:r>
              <a:rPr sz="1200" spc="-55" dirty="0">
                <a:latin typeface="Verdana"/>
                <a:cs typeface="Verdana"/>
              </a:rPr>
              <a:t>are </a:t>
            </a:r>
            <a:r>
              <a:rPr sz="1200" spc="-50" dirty="0">
                <a:latin typeface="Verdana"/>
                <a:cs typeface="Verdana"/>
              </a:rPr>
              <a:t>reporting to </a:t>
            </a:r>
            <a:r>
              <a:rPr sz="1200" spc="-65" dirty="0">
                <a:latin typeface="Verdana"/>
                <a:cs typeface="Verdana"/>
              </a:rPr>
              <a:t>content/ops </a:t>
            </a:r>
            <a:r>
              <a:rPr sz="1200" spc="-55" dirty="0">
                <a:latin typeface="Verdana"/>
                <a:cs typeface="Verdana"/>
              </a:rPr>
              <a:t>teams </a:t>
            </a:r>
            <a:r>
              <a:rPr sz="1200" spc="-50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and/or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85" dirty="0">
                <a:latin typeface="Verdana"/>
                <a:cs typeface="Verdana"/>
              </a:rPr>
              <a:t>key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35" dirty="0">
                <a:latin typeface="Verdana"/>
                <a:cs typeface="Verdana"/>
              </a:rPr>
              <a:t>BCG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stakeholders</a:t>
            </a:r>
            <a:r>
              <a:rPr sz="1200" spc="-105" dirty="0">
                <a:latin typeface="Verdana"/>
                <a:cs typeface="Verdana"/>
              </a:rPr>
              <a:t> </a:t>
            </a:r>
            <a:r>
              <a:rPr sz="1200" spc="-40" dirty="0">
                <a:latin typeface="Verdana"/>
                <a:cs typeface="Verdana"/>
              </a:rPr>
              <a:t>via</a:t>
            </a:r>
            <a:r>
              <a:rPr sz="1200" spc="-100" dirty="0">
                <a:latin typeface="Verdana"/>
                <a:cs typeface="Verdana"/>
              </a:rPr>
              <a:t> </a:t>
            </a:r>
            <a:r>
              <a:rPr sz="1200" spc="-45" dirty="0">
                <a:latin typeface="Verdana"/>
                <a:cs typeface="Verdana"/>
              </a:rPr>
              <a:t>slide</a:t>
            </a:r>
            <a:r>
              <a:rPr sz="1200" spc="-110" dirty="0">
                <a:latin typeface="Verdana"/>
                <a:cs typeface="Verdana"/>
              </a:rPr>
              <a:t> </a:t>
            </a:r>
            <a:r>
              <a:rPr sz="1200" spc="-55" dirty="0">
                <a:latin typeface="Verdana"/>
                <a:cs typeface="Verdana"/>
              </a:rPr>
              <a:t>decks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0000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EBC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31802" y="2112138"/>
            <a:ext cx="5740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440" marR="5080" indent="-79375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575757"/>
                </a:solidFill>
                <a:latin typeface="Verdana"/>
                <a:cs typeface="Verdana"/>
              </a:rPr>
              <a:t>1.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575757"/>
                </a:solidFill>
                <a:latin typeface="Verdana"/>
                <a:cs typeface="Verdana"/>
              </a:rPr>
              <a:t>Initial  </a:t>
            </a:r>
            <a:r>
              <a:rPr sz="1200" spc="-50" dirty="0">
                <a:solidFill>
                  <a:srgbClr val="575757"/>
                </a:solidFill>
                <a:latin typeface="Verdana"/>
                <a:cs typeface="Verdana"/>
              </a:rPr>
              <a:t>setup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75807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E71B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073332" y="2112138"/>
            <a:ext cx="835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59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FFFFFF"/>
                </a:solidFill>
                <a:latin typeface="Verdana"/>
                <a:cs typeface="Verdana"/>
              </a:rPr>
              <a:t>2.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200" spc="-45" dirty="0">
                <a:solidFill>
                  <a:srgbClr val="FFFFFF"/>
                </a:solidFill>
                <a:latin typeface="Verdana"/>
                <a:cs typeface="Verdana"/>
              </a:rPr>
              <a:t>eate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200" spc="6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200" spc="-8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ey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121616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EBC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79719" y="2020698"/>
            <a:ext cx="714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marR="5080" indent="-71755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575757"/>
                </a:solidFill>
                <a:latin typeface="Verdana"/>
                <a:cs typeface="Verdana"/>
              </a:rPr>
              <a:t>3.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30" dirty="0">
                <a:solidFill>
                  <a:srgbClr val="575757"/>
                </a:solidFill>
                <a:latin typeface="Verdana"/>
                <a:cs typeface="Verdana"/>
              </a:rPr>
              <a:t>Update  </a:t>
            </a:r>
            <a:r>
              <a:rPr sz="1200" spc="-55" dirty="0">
                <a:solidFill>
                  <a:srgbClr val="575757"/>
                </a:solidFill>
                <a:latin typeface="Verdana"/>
                <a:cs typeface="Verdana"/>
              </a:rPr>
              <a:t>existing </a:t>
            </a:r>
            <a:r>
              <a:rPr sz="1200" spc="-5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575757"/>
                </a:solidFill>
                <a:latin typeface="Verdana"/>
                <a:cs typeface="Verdana"/>
              </a:rPr>
              <a:t>survey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367424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EBC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639626" y="2112138"/>
            <a:ext cx="685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9220" marR="5080" indent="-97155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575757"/>
                </a:solidFill>
                <a:latin typeface="Verdana"/>
                <a:cs typeface="Verdana"/>
              </a:rPr>
              <a:t>4.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114" dirty="0">
                <a:solidFill>
                  <a:srgbClr val="575757"/>
                </a:solidFill>
                <a:latin typeface="Verdana"/>
                <a:cs typeface="Verdana"/>
              </a:rPr>
              <a:t>T</a:t>
            </a:r>
            <a:r>
              <a:rPr sz="1200" spc="-50" dirty="0">
                <a:solidFill>
                  <a:srgbClr val="575757"/>
                </a:solidFill>
                <a:latin typeface="Verdana"/>
                <a:cs typeface="Verdana"/>
              </a:rPr>
              <a:t>rigger  </a:t>
            </a:r>
            <a:r>
              <a:rPr sz="1200" spc="-65" dirty="0">
                <a:solidFill>
                  <a:srgbClr val="575757"/>
                </a:solidFill>
                <a:latin typeface="Verdana"/>
                <a:cs typeface="Verdana"/>
              </a:rPr>
              <a:t>survey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613232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9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9" y="0"/>
                </a:lnTo>
                <a:lnTo>
                  <a:pt x="1229999" y="437399"/>
                </a:lnTo>
                <a:lnTo>
                  <a:pt x="1124989" y="874799"/>
                </a:lnTo>
                <a:close/>
              </a:path>
            </a:pathLst>
          </a:custGeom>
          <a:solidFill>
            <a:srgbClr val="C41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865393" y="2112138"/>
            <a:ext cx="725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763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FFFFFF"/>
                </a:solidFill>
                <a:latin typeface="Verdana"/>
                <a:cs typeface="Verdana"/>
              </a:rPr>
              <a:t>5.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Send  </a:t>
            </a:r>
            <a:r>
              <a:rPr sz="1200" spc="-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eminde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200" spc="-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59042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EBC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81586" y="2112138"/>
            <a:ext cx="98551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0965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575757"/>
                </a:solidFill>
                <a:latin typeface="Verdana"/>
                <a:cs typeface="Verdana"/>
              </a:rPr>
              <a:t>6.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575757"/>
                </a:solidFill>
                <a:latin typeface="Verdana"/>
                <a:cs typeface="Verdana"/>
              </a:rPr>
              <a:t>Incr</a:t>
            </a:r>
            <a:r>
              <a:rPr sz="1200" spc="-35" dirty="0">
                <a:solidFill>
                  <a:srgbClr val="575757"/>
                </a:solidFill>
                <a:latin typeface="Verdana"/>
                <a:cs typeface="Verdana"/>
              </a:rPr>
              <a:t>ease  </a:t>
            </a:r>
            <a:r>
              <a:rPr sz="1200" spc="-95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200" spc="-45" dirty="0">
                <a:solidFill>
                  <a:srgbClr val="575757"/>
                </a:solidFill>
                <a:latin typeface="Verdana"/>
                <a:cs typeface="Verdana"/>
              </a:rPr>
              <a:t>esponse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95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200" spc="-40" dirty="0">
                <a:solidFill>
                  <a:srgbClr val="575757"/>
                </a:solidFill>
                <a:latin typeface="Verdana"/>
                <a:cs typeface="Verdana"/>
              </a:rPr>
              <a:t>ate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104850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430848" y="2112138"/>
            <a:ext cx="578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880" marR="5080" indent="-43815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575757"/>
                </a:solidFill>
                <a:latin typeface="Verdana"/>
                <a:cs typeface="Verdana"/>
              </a:rPr>
              <a:t>7.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575757"/>
                </a:solidFill>
                <a:latin typeface="Verdana"/>
                <a:cs typeface="Verdana"/>
              </a:rPr>
              <a:t>Close  </a:t>
            </a:r>
            <a:r>
              <a:rPr sz="1200" spc="-65" dirty="0">
                <a:solidFill>
                  <a:srgbClr val="575757"/>
                </a:solidFill>
                <a:latin typeface="Verdana"/>
                <a:cs typeface="Verdana"/>
              </a:rPr>
              <a:t>survey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9350657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9" y="874799"/>
                </a:moveTo>
                <a:lnTo>
                  <a:pt x="0" y="874799"/>
                </a:lnTo>
                <a:lnTo>
                  <a:pt x="105011" y="437399"/>
                </a:lnTo>
                <a:lnTo>
                  <a:pt x="0" y="0"/>
                </a:lnTo>
                <a:lnTo>
                  <a:pt x="1124989" y="0"/>
                </a:lnTo>
                <a:lnTo>
                  <a:pt x="1229999" y="437399"/>
                </a:lnTo>
                <a:lnTo>
                  <a:pt x="1124989" y="874799"/>
                </a:lnTo>
                <a:close/>
              </a:path>
            </a:pathLst>
          </a:custGeom>
          <a:solidFill>
            <a:srgbClr val="EBC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9585368" y="2112138"/>
            <a:ext cx="760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7320" marR="5080" indent="-135255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575757"/>
                </a:solidFill>
                <a:latin typeface="Verdana"/>
                <a:cs typeface="Verdana"/>
              </a:rPr>
              <a:t>8.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25" dirty="0">
                <a:solidFill>
                  <a:srgbClr val="575757"/>
                </a:solidFill>
                <a:latin typeface="Verdana"/>
                <a:cs typeface="Verdana"/>
              </a:rPr>
              <a:t>Anal</a:t>
            </a:r>
            <a:r>
              <a:rPr sz="1200" spc="-35" dirty="0">
                <a:solidFill>
                  <a:srgbClr val="575757"/>
                </a:solidFill>
                <a:latin typeface="Verdana"/>
                <a:cs typeface="Verdana"/>
              </a:rPr>
              <a:t>y</a:t>
            </a:r>
            <a:r>
              <a:rPr sz="1200" spc="-25" dirty="0">
                <a:solidFill>
                  <a:srgbClr val="575757"/>
                </a:solidFill>
                <a:latin typeface="Verdana"/>
                <a:cs typeface="Verdana"/>
              </a:rPr>
              <a:t>z</a:t>
            </a:r>
            <a:r>
              <a:rPr sz="1200" spc="-50" dirty="0">
                <a:solidFill>
                  <a:srgbClr val="575757"/>
                </a:solidFill>
                <a:latin typeface="Verdana"/>
                <a:cs typeface="Verdana"/>
              </a:rPr>
              <a:t>e  </a:t>
            </a:r>
            <a:r>
              <a:rPr sz="1200" spc="-55" dirty="0">
                <a:solidFill>
                  <a:srgbClr val="575757"/>
                </a:solidFill>
                <a:latin typeface="Verdana"/>
                <a:cs typeface="Verdana"/>
              </a:rPr>
              <a:t>results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0596467" y="1876413"/>
            <a:ext cx="1229995" cy="875030"/>
          </a:xfrm>
          <a:custGeom>
            <a:avLst/>
            <a:gdLst/>
            <a:ahLst/>
            <a:cxnLst/>
            <a:rect l="l" t="t" r="r" b="b"/>
            <a:pathLst>
              <a:path w="1229995" h="875030">
                <a:moveTo>
                  <a:pt x="1124988" y="874799"/>
                </a:moveTo>
                <a:lnTo>
                  <a:pt x="0" y="874799"/>
                </a:lnTo>
                <a:lnTo>
                  <a:pt x="105010" y="437399"/>
                </a:lnTo>
                <a:lnTo>
                  <a:pt x="0" y="0"/>
                </a:lnTo>
                <a:lnTo>
                  <a:pt x="1124988" y="0"/>
                </a:lnTo>
                <a:lnTo>
                  <a:pt x="1229999" y="437399"/>
                </a:lnTo>
                <a:lnTo>
                  <a:pt x="1124988" y="874799"/>
                </a:lnTo>
                <a:close/>
              </a:path>
            </a:pathLst>
          </a:custGeom>
          <a:solidFill>
            <a:srgbClr val="E71B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0909513" y="2112138"/>
            <a:ext cx="604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 marR="5080" indent="-57150">
              <a:lnSpc>
                <a:spcPct val="100000"/>
              </a:lnSpc>
              <a:spcBef>
                <a:spcPts val="100"/>
              </a:spcBef>
            </a:pPr>
            <a:r>
              <a:rPr sz="1200" spc="-105" dirty="0">
                <a:solidFill>
                  <a:srgbClr val="FFFFFF"/>
                </a:solidFill>
                <a:latin typeface="Verdana"/>
                <a:cs typeface="Verdana"/>
              </a:rPr>
              <a:t>9.</a:t>
            </a: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Verdana"/>
                <a:cs typeface="Verdana"/>
              </a:rPr>
              <a:t>Sha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results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657986" y="3397112"/>
            <a:ext cx="233045" cy="1104265"/>
            <a:chOff x="657986" y="3397112"/>
            <a:chExt cx="233045" cy="1104265"/>
          </a:xfrm>
        </p:grpSpPr>
        <p:sp>
          <p:nvSpPr>
            <p:cNvPr id="35" name="object 35"/>
            <p:cNvSpPr/>
            <p:nvPr/>
          </p:nvSpPr>
          <p:spPr>
            <a:xfrm>
              <a:off x="774441" y="3513567"/>
              <a:ext cx="0" cy="987425"/>
            </a:xfrm>
            <a:custGeom>
              <a:avLst/>
              <a:gdLst/>
              <a:ahLst/>
              <a:cxnLst/>
              <a:rect l="l" t="t" r="r" b="b"/>
              <a:pathLst>
                <a:path h="987425">
                  <a:moveTo>
                    <a:pt x="0" y="0"/>
                  </a:moveTo>
                  <a:lnTo>
                    <a:pt x="0" y="987299"/>
                  </a:lnTo>
                </a:path>
              </a:pathLst>
            </a:custGeom>
            <a:ln w="28574">
              <a:solidFill>
                <a:srgbClr val="E71B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7986" y="3397112"/>
              <a:ext cx="232799" cy="232799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398169" y="2872765"/>
            <a:ext cx="233045" cy="711200"/>
            <a:chOff x="4398169" y="2872765"/>
            <a:chExt cx="233045" cy="711200"/>
          </a:xfrm>
        </p:grpSpPr>
        <p:sp>
          <p:nvSpPr>
            <p:cNvPr id="38" name="object 38"/>
            <p:cNvSpPr/>
            <p:nvPr/>
          </p:nvSpPr>
          <p:spPr>
            <a:xfrm>
              <a:off x="4514623" y="2916406"/>
              <a:ext cx="0" cy="667385"/>
            </a:xfrm>
            <a:custGeom>
              <a:avLst/>
              <a:gdLst/>
              <a:ahLst/>
              <a:cxnLst/>
              <a:rect l="l" t="t" r="r" b="b"/>
              <a:pathLst>
                <a:path h="667385">
                  <a:moveTo>
                    <a:pt x="0" y="0"/>
                  </a:moveTo>
                  <a:lnTo>
                    <a:pt x="0" y="667199"/>
                  </a:lnTo>
                </a:path>
              </a:pathLst>
            </a:custGeom>
            <a:ln w="28574">
              <a:solidFill>
                <a:srgbClr val="EBC5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169" y="2872765"/>
              <a:ext cx="232799" cy="23279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4398169" y="3796904"/>
            <a:ext cx="233045" cy="946150"/>
            <a:chOff x="4398169" y="3796904"/>
            <a:chExt cx="233045" cy="946150"/>
          </a:xfrm>
        </p:grpSpPr>
        <p:sp>
          <p:nvSpPr>
            <p:cNvPr id="41" name="object 41"/>
            <p:cNvSpPr/>
            <p:nvPr/>
          </p:nvSpPr>
          <p:spPr>
            <a:xfrm>
              <a:off x="4514623" y="3871242"/>
              <a:ext cx="0" cy="871219"/>
            </a:xfrm>
            <a:custGeom>
              <a:avLst/>
              <a:gdLst/>
              <a:ahLst/>
              <a:cxnLst/>
              <a:rect l="l" t="t" r="r" b="b"/>
              <a:pathLst>
                <a:path h="871220">
                  <a:moveTo>
                    <a:pt x="0" y="0"/>
                  </a:moveTo>
                  <a:lnTo>
                    <a:pt x="0" y="871199"/>
                  </a:lnTo>
                </a:path>
              </a:pathLst>
            </a:custGeom>
            <a:ln w="28574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2" name="object 4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8169" y="3796904"/>
              <a:ext cx="232799" cy="232799"/>
            </a:xfrm>
            <a:prstGeom prst="rect">
              <a:avLst/>
            </a:prstGeom>
          </p:spPr>
        </p:pic>
      </p:grpSp>
      <p:grpSp>
        <p:nvGrpSpPr>
          <p:cNvPr id="43" name="object 43"/>
          <p:cNvGrpSpPr/>
          <p:nvPr/>
        </p:nvGrpSpPr>
        <p:grpSpPr>
          <a:xfrm>
            <a:off x="4398169" y="5082785"/>
            <a:ext cx="233045" cy="732790"/>
            <a:chOff x="4398169" y="5082785"/>
            <a:chExt cx="233045" cy="732790"/>
          </a:xfrm>
        </p:grpSpPr>
        <p:sp>
          <p:nvSpPr>
            <p:cNvPr id="44" name="object 44"/>
            <p:cNvSpPr/>
            <p:nvPr/>
          </p:nvSpPr>
          <p:spPr>
            <a:xfrm>
              <a:off x="4514623" y="5148326"/>
              <a:ext cx="0" cy="667385"/>
            </a:xfrm>
            <a:custGeom>
              <a:avLst/>
              <a:gdLst/>
              <a:ahLst/>
              <a:cxnLst/>
              <a:rect l="l" t="t" r="r" b="b"/>
              <a:pathLst>
                <a:path h="667385">
                  <a:moveTo>
                    <a:pt x="0" y="0"/>
                  </a:moveTo>
                  <a:lnTo>
                    <a:pt x="0" y="667199"/>
                  </a:lnTo>
                </a:path>
              </a:pathLst>
            </a:custGeom>
            <a:ln w="28574">
              <a:solidFill>
                <a:srgbClr val="EBC5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98169" y="5082785"/>
              <a:ext cx="232799" cy="232799"/>
            </a:xfrm>
            <a:prstGeom prst="rect">
              <a:avLst/>
            </a:prstGeom>
          </p:spPr>
        </p:pic>
      </p:grp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986" y="2872765"/>
            <a:ext cx="232799" cy="232799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723065" y="2878930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3065" y="340327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49" name="object 4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7986" y="5056109"/>
            <a:ext cx="232799" cy="232799"/>
          </a:xfrm>
          <a:prstGeom prst="rect">
            <a:avLst/>
          </a:prstGeom>
        </p:spPr>
      </p:pic>
      <p:sp>
        <p:nvSpPr>
          <p:cNvPr id="50" name="object 50"/>
          <p:cNvSpPr txBox="1"/>
          <p:nvPr/>
        </p:nvSpPr>
        <p:spPr>
          <a:xfrm>
            <a:off x="723065" y="5062274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463248" y="2878930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4463248" y="380306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4463248" y="5088949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54" name="object 54"/>
          <p:cNvGrpSpPr/>
          <p:nvPr/>
        </p:nvGrpSpPr>
        <p:grpSpPr>
          <a:xfrm>
            <a:off x="8138500" y="2870831"/>
            <a:ext cx="233045" cy="889000"/>
            <a:chOff x="8138500" y="2870831"/>
            <a:chExt cx="233045" cy="889000"/>
          </a:xfrm>
        </p:grpSpPr>
        <p:sp>
          <p:nvSpPr>
            <p:cNvPr id="55" name="object 55"/>
            <p:cNvSpPr/>
            <p:nvPr/>
          </p:nvSpPr>
          <p:spPr>
            <a:xfrm>
              <a:off x="8254955" y="2890095"/>
              <a:ext cx="0" cy="869950"/>
            </a:xfrm>
            <a:custGeom>
              <a:avLst/>
              <a:gdLst/>
              <a:ahLst/>
              <a:cxnLst/>
              <a:rect l="l" t="t" r="r" b="b"/>
              <a:pathLst>
                <a:path h="869950">
                  <a:moveTo>
                    <a:pt x="0" y="0"/>
                  </a:moveTo>
                  <a:lnTo>
                    <a:pt x="0" y="869399"/>
                  </a:lnTo>
                </a:path>
              </a:pathLst>
            </a:custGeom>
            <a:ln w="28574">
              <a:solidFill>
                <a:srgbClr val="EBC5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38500" y="2870831"/>
              <a:ext cx="232799" cy="232799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8138500" y="4145433"/>
            <a:ext cx="233045" cy="748665"/>
            <a:chOff x="8138500" y="4145433"/>
            <a:chExt cx="233045" cy="748665"/>
          </a:xfrm>
        </p:grpSpPr>
        <p:sp>
          <p:nvSpPr>
            <p:cNvPr id="58" name="object 58"/>
            <p:cNvSpPr/>
            <p:nvPr/>
          </p:nvSpPr>
          <p:spPr>
            <a:xfrm>
              <a:off x="8254955" y="4223924"/>
              <a:ext cx="0" cy="669925"/>
            </a:xfrm>
            <a:custGeom>
              <a:avLst/>
              <a:gdLst/>
              <a:ahLst/>
              <a:cxnLst/>
              <a:rect l="l" t="t" r="r" b="b"/>
              <a:pathLst>
                <a:path h="669925">
                  <a:moveTo>
                    <a:pt x="0" y="0"/>
                  </a:moveTo>
                  <a:lnTo>
                    <a:pt x="0" y="669899"/>
                  </a:lnTo>
                </a:path>
              </a:pathLst>
            </a:custGeom>
            <a:ln w="28574">
              <a:solidFill>
                <a:srgbClr val="E71B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38500" y="4145433"/>
              <a:ext cx="232799" cy="232799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8203579" y="2876996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203579" y="4151597"/>
            <a:ext cx="1028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xfrm>
            <a:off x="682625" y="519048"/>
            <a:ext cx="10030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200" spc="40" dirty="0">
                <a:solidFill>
                  <a:srgbClr val="212721"/>
                </a:solidFill>
              </a:rPr>
              <a:t>End-to-end</a:t>
            </a:r>
            <a:r>
              <a:rPr sz="2200" spc="20" dirty="0">
                <a:solidFill>
                  <a:srgbClr val="212721"/>
                </a:solidFill>
              </a:rPr>
              <a:t> </a:t>
            </a:r>
            <a:r>
              <a:rPr sz="2200" spc="-70" dirty="0">
                <a:solidFill>
                  <a:srgbClr val="212721"/>
                </a:solidFill>
              </a:rPr>
              <a:t>Feedback</a:t>
            </a:r>
            <a:r>
              <a:rPr sz="2200" spc="25" dirty="0">
                <a:solidFill>
                  <a:srgbClr val="212721"/>
                </a:solidFill>
              </a:rPr>
              <a:t> </a:t>
            </a:r>
            <a:r>
              <a:rPr sz="2200" spc="35" dirty="0">
                <a:solidFill>
                  <a:srgbClr val="212721"/>
                </a:solidFill>
              </a:rPr>
              <a:t>Process</a:t>
            </a:r>
            <a:r>
              <a:rPr sz="2200" spc="25" dirty="0">
                <a:solidFill>
                  <a:srgbClr val="212721"/>
                </a:solidFill>
              </a:rPr>
              <a:t> </a:t>
            </a:r>
            <a:r>
              <a:rPr sz="2200" spc="-10" dirty="0">
                <a:solidFill>
                  <a:srgbClr val="212721"/>
                </a:solidFill>
              </a:rPr>
              <a:t>Includes</a:t>
            </a:r>
            <a:r>
              <a:rPr sz="2200" spc="25" dirty="0">
                <a:solidFill>
                  <a:srgbClr val="212721"/>
                </a:solidFill>
              </a:rPr>
              <a:t> </a:t>
            </a:r>
            <a:r>
              <a:rPr sz="2200" spc="85" dirty="0">
                <a:solidFill>
                  <a:srgbClr val="212721"/>
                </a:solidFill>
              </a:rPr>
              <a:t>Pain</a:t>
            </a:r>
            <a:r>
              <a:rPr sz="2200" spc="25" dirty="0">
                <a:solidFill>
                  <a:srgbClr val="212721"/>
                </a:solidFill>
              </a:rPr>
              <a:t> </a:t>
            </a:r>
            <a:r>
              <a:rPr sz="2200" spc="120" dirty="0">
                <a:solidFill>
                  <a:srgbClr val="212721"/>
                </a:solidFill>
              </a:rPr>
              <a:t>Points</a:t>
            </a:r>
            <a:r>
              <a:rPr sz="2200" spc="25" dirty="0">
                <a:solidFill>
                  <a:srgbClr val="212721"/>
                </a:solidFill>
              </a:rPr>
              <a:t> </a:t>
            </a:r>
            <a:r>
              <a:rPr sz="2200" spc="95" dirty="0">
                <a:solidFill>
                  <a:srgbClr val="212721"/>
                </a:solidFill>
              </a:rPr>
              <a:t>Throughout,</a:t>
            </a:r>
            <a:r>
              <a:rPr sz="2200" spc="25" dirty="0">
                <a:solidFill>
                  <a:srgbClr val="212721"/>
                </a:solidFill>
              </a:rPr>
              <a:t> </a:t>
            </a:r>
            <a:r>
              <a:rPr sz="2200" spc="40" dirty="0">
                <a:solidFill>
                  <a:srgbClr val="212721"/>
                </a:solidFill>
              </a:rPr>
              <a:t>Sending </a:t>
            </a:r>
            <a:r>
              <a:rPr sz="2200" spc="-600" dirty="0">
                <a:solidFill>
                  <a:srgbClr val="212721"/>
                </a:solidFill>
              </a:rPr>
              <a:t> </a:t>
            </a:r>
            <a:r>
              <a:rPr sz="2200" spc="40" dirty="0">
                <a:solidFill>
                  <a:srgbClr val="212721"/>
                </a:solidFill>
              </a:rPr>
              <a:t>Reminders</a:t>
            </a:r>
            <a:r>
              <a:rPr sz="2200" spc="15" dirty="0">
                <a:solidFill>
                  <a:srgbClr val="212721"/>
                </a:solidFill>
              </a:rPr>
              <a:t> </a:t>
            </a:r>
            <a:r>
              <a:rPr sz="2200" spc="125" dirty="0">
                <a:solidFill>
                  <a:srgbClr val="212721"/>
                </a:solidFill>
              </a:rPr>
              <a:t>is</a:t>
            </a:r>
            <a:r>
              <a:rPr sz="2200" spc="20" dirty="0">
                <a:solidFill>
                  <a:srgbClr val="212721"/>
                </a:solidFill>
              </a:rPr>
              <a:t> </a:t>
            </a:r>
            <a:r>
              <a:rPr sz="2200" spc="35" dirty="0">
                <a:solidFill>
                  <a:srgbClr val="212721"/>
                </a:solidFill>
              </a:rPr>
              <a:t>the</a:t>
            </a:r>
            <a:r>
              <a:rPr sz="2200" spc="20" dirty="0">
                <a:solidFill>
                  <a:srgbClr val="212721"/>
                </a:solidFill>
              </a:rPr>
              <a:t> </a:t>
            </a:r>
            <a:r>
              <a:rPr sz="2200" spc="90" dirty="0">
                <a:solidFill>
                  <a:srgbClr val="212721"/>
                </a:solidFill>
              </a:rPr>
              <a:t>Largest</a:t>
            </a:r>
            <a:r>
              <a:rPr sz="2200" spc="20" dirty="0">
                <a:solidFill>
                  <a:srgbClr val="212721"/>
                </a:solidFill>
              </a:rPr>
              <a:t> </a:t>
            </a:r>
            <a:r>
              <a:rPr sz="2200" spc="55" dirty="0">
                <a:solidFill>
                  <a:srgbClr val="212721"/>
                </a:solidFill>
              </a:rPr>
              <a:t>Shared</a:t>
            </a:r>
            <a:r>
              <a:rPr sz="2200" spc="20" dirty="0">
                <a:solidFill>
                  <a:srgbClr val="212721"/>
                </a:solidFill>
              </a:rPr>
              <a:t> </a:t>
            </a:r>
            <a:r>
              <a:rPr sz="2200" spc="40" dirty="0">
                <a:solidFill>
                  <a:srgbClr val="212721"/>
                </a:solidFill>
              </a:rPr>
              <a:t>Issue</a:t>
            </a:r>
            <a:endParaRPr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" y="0"/>
            <a:ext cx="11971655" cy="6637655"/>
          </a:xfrm>
          <a:custGeom>
            <a:avLst/>
            <a:gdLst/>
            <a:ahLst/>
            <a:cxnLst/>
            <a:rect l="l" t="t" r="r" b="b"/>
            <a:pathLst>
              <a:path w="11971655" h="6637655">
                <a:moveTo>
                  <a:pt x="11971199" y="6637499"/>
                </a:moveTo>
                <a:lnTo>
                  <a:pt x="0" y="6637499"/>
                </a:lnTo>
                <a:lnTo>
                  <a:pt x="0" y="0"/>
                </a:lnTo>
                <a:lnTo>
                  <a:pt x="11971199" y="0"/>
                </a:lnTo>
                <a:lnTo>
                  <a:pt x="11971199" y="66374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2450993"/>
            <a:ext cx="7391400" cy="175895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940"/>
              </a:spcBef>
            </a:pPr>
            <a:r>
              <a:rPr sz="6000" spc="200" dirty="0">
                <a:solidFill>
                  <a:srgbClr val="212721"/>
                </a:solidFill>
              </a:rPr>
              <a:t>Three</a:t>
            </a:r>
            <a:r>
              <a:rPr sz="6000" spc="35" dirty="0">
                <a:solidFill>
                  <a:srgbClr val="212721"/>
                </a:solidFill>
              </a:rPr>
              <a:t> </a:t>
            </a:r>
            <a:r>
              <a:rPr sz="6000" spc="-80" dirty="0">
                <a:solidFill>
                  <a:srgbClr val="212721"/>
                </a:solidFill>
              </a:rPr>
              <a:t>Key</a:t>
            </a:r>
            <a:r>
              <a:rPr sz="6000" spc="40" dirty="0">
                <a:solidFill>
                  <a:srgbClr val="212721"/>
                </a:solidFill>
              </a:rPr>
              <a:t> </a:t>
            </a:r>
            <a:r>
              <a:rPr sz="6000" spc="330" dirty="0">
                <a:solidFill>
                  <a:srgbClr val="212721"/>
                </a:solidFill>
              </a:rPr>
              <a:t>Priorities </a:t>
            </a:r>
            <a:r>
              <a:rPr sz="6000" spc="-1664" dirty="0">
                <a:solidFill>
                  <a:srgbClr val="212721"/>
                </a:solidFill>
              </a:rPr>
              <a:t> </a:t>
            </a:r>
            <a:r>
              <a:rPr sz="6000" spc="415" dirty="0">
                <a:solidFill>
                  <a:srgbClr val="212721"/>
                </a:solidFill>
              </a:rPr>
              <a:t>for</a:t>
            </a:r>
            <a:r>
              <a:rPr sz="6000" spc="55" dirty="0">
                <a:solidFill>
                  <a:srgbClr val="212721"/>
                </a:solidFill>
              </a:rPr>
              <a:t> </a:t>
            </a:r>
            <a:r>
              <a:rPr sz="6000" spc="240" dirty="0">
                <a:solidFill>
                  <a:srgbClr val="212721"/>
                </a:solidFill>
              </a:rPr>
              <a:t>2022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75" y="389229"/>
            <a:ext cx="66478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5" dirty="0">
                <a:solidFill>
                  <a:srgbClr val="212721"/>
                </a:solidFill>
              </a:rPr>
              <a:t>Aid</a:t>
            </a:r>
            <a:r>
              <a:rPr spc="5" dirty="0">
                <a:solidFill>
                  <a:srgbClr val="212721"/>
                </a:solidFill>
              </a:rPr>
              <a:t> </a:t>
            </a:r>
            <a:r>
              <a:rPr spc="95" dirty="0">
                <a:solidFill>
                  <a:srgbClr val="212721"/>
                </a:solidFill>
              </a:rPr>
              <a:t>Survey</a:t>
            </a:r>
            <a:r>
              <a:rPr spc="10" dirty="0">
                <a:solidFill>
                  <a:srgbClr val="212721"/>
                </a:solidFill>
              </a:rPr>
              <a:t> </a:t>
            </a:r>
            <a:r>
              <a:rPr spc="110" dirty="0">
                <a:solidFill>
                  <a:srgbClr val="212721"/>
                </a:solidFill>
              </a:rPr>
              <a:t>Setup</a:t>
            </a:r>
            <a:r>
              <a:rPr spc="5" dirty="0">
                <a:solidFill>
                  <a:srgbClr val="212721"/>
                </a:solidFill>
              </a:rPr>
              <a:t> </a:t>
            </a:r>
            <a:r>
              <a:rPr dirty="0">
                <a:solidFill>
                  <a:srgbClr val="212721"/>
                </a:solidFill>
              </a:rPr>
              <a:t>Cognitive</a:t>
            </a:r>
            <a:r>
              <a:rPr spc="10" dirty="0">
                <a:solidFill>
                  <a:srgbClr val="212721"/>
                </a:solidFill>
              </a:rPr>
              <a:t> </a:t>
            </a:r>
            <a:r>
              <a:rPr spc="60" dirty="0">
                <a:solidFill>
                  <a:srgbClr val="212721"/>
                </a:solidFill>
              </a:rPr>
              <a:t>Load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375" y="1210532"/>
            <a:ext cx="692023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b="1" spc="-70" dirty="0">
                <a:solidFill>
                  <a:srgbClr val="1ED75F"/>
                </a:solidFill>
                <a:latin typeface="Century Gothic"/>
                <a:cs typeface="Century Gothic"/>
              </a:rPr>
              <a:t>Make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55" dirty="0">
                <a:solidFill>
                  <a:srgbClr val="1ED75F"/>
                </a:solidFill>
                <a:latin typeface="Century Gothic"/>
                <a:cs typeface="Century Gothic"/>
              </a:rPr>
              <a:t>it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easier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10" dirty="0">
                <a:solidFill>
                  <a:srgbClr val="1ED75F"/>
                </a:solidFill>
                <a:latin typeface="Century Gothic"/>
                <a:cs typeface="Century Gothic"/>
              </a:rPr>
              <a:t>ﬁnd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a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template</a:t>
            </a:r>
            <a:r>
              <a:rPr sz="19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35" dirty="0">
                <a:solidFill>
                  <a:srgbClr val="1ED75F"/>
                </a:solidFill>
                <a:latin typeface="Century Gothic"/>
                <a:cs typeface="Century Gothic"/>
              </a:rPr>
              <a:t>with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30" dirty="0">
                <a:solidFill>
                  <a:srgbClr val="1ED75F"/>
                </a:solidFill>
                <a:latin typeface="Century Gothic"/>
                <a:cs typeface="Century Gothic"/>
              </a:rPr>
              <a:t>the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right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questions. </a:t>
            </a:r>
            <a:r>
              <a:rPr sz="1900" b="1" spc="-5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50" dirty="0">
                <a:solidFill>
                  <a:srgbClr val="1ED75F"/>
                </a:solidFill>
                <a:latin typeface="Century Gothic"/>
                <a:cs typeface="Century Gothic"/>
              </a:rPr>
              <a:t>Streamline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custom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30" dirty="0">
                <a:solidFill>
                  <a:srgbClr val="1ED75F"/>
                </a:solidFill>
                <a:latin typeface="Century Gothic"/>
                <a:cs typeface="Century Gothic"/>
              </a:rPr>
              <a:t>editing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add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1ED75F"/>
                </a:solidFill>
                <a:latin typeface="Century Gothic"/>
                <a:cs typeface="Century Gothic"/>
              </a:rPr>
              <a:t>instructor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names.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75" y="2378297"/>
            <a:ext cx="51638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improve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20" dirty="0">
                <a:solidFill>
                  <a:srgbClr val="525A5A"/>
                </a:solidFill>
                <a:latin typeface="Century Gothic"/>
                <a:cs typeface="Century Gothic"/>
              </a:rPr>
              <a:t>this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task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50" dirty="0">
                <a:solidFill>
                  <a:srgbClr val="525A5A"/>
                </a:solidFill>
                <a:latin typeface="Century Gothic"/>
                <a:cs typeface="Century Gothic"/>
              </a:rPr>
              <a:t>ﬂow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3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30" dirty="0">
                <a:solidFill>
                  <a:srgbClr val="525A5A"/>
                </a:solidFill>
                <a:latin typeface="Century Gothic"/>
                <a:cs typeface="Century Gothic"/>
              </a:rPr>
              <a:t>learners: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63" y="2779491"/>
            <a:ext cx="659130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5080" indent="-316230">
              <a:lnSpc>
                <a:spcPct val="129800"/>
              </a:lnSpc>
              <a:spcBef>
                <a:spcPts val="10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Answer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LCs’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questions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with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meaningful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template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question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descriptions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before </a:t>
            </a:r>
            <a:r>
              <a:rPr sz="1300" spc="-4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LCs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select,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attach,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copy,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edit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during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“Creation”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phase.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4363" y="3476721"/>
            <a:ext cx="606615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indent="-316230">
              <a:lnSpc>
                <a:spcPct val="100000"/>
              </a:lnSpc>
              <a:spcBef>
                <a:spcPts val="10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Address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ﬁle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navigation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in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the 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interface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70" dirty="0">
                <a:solidFill>
                  <a:srgbClr val="525A5A"/>
                </a:solidFill>
                <a:latin typeface="Century Gothic"/>
                <a:cs typeface="Century Gothic"/>
              </a:rPr>
              <a:t>reduce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the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memory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tax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on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LCs.</a:t>
            </a:r>
            <a:endParaRPr sz="13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4363" y="3798666"/>
            <a:ext cx="6823709" cy="1177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208915" indent="-316230">
              <a:lnSpc>
                <a:spcPct val="129800"/>
              </a:lnSpc>
              <a:spcBef>
                <a:spcPts val="10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Provide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" dirty="0">
                <a:solidFill>
                  <a:srgbClr val="525A5A"/>
                </a:solidFill>
                <a:latin typeface="Verdana"/>
                <a:cs typeface="Verdana"/>
              </a:rPr>
              <a:t>a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persistent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survey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preview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or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summary,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so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LCs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can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scan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track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question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types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der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while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editing.</a:t>
            </a:r>
            <a:endParaRPr sz="1300">
              <a:latin typeface="Verdana"/>
              <a:cs typeface="Verdana"/>
            </a:endParaRPr>
          </a:p>
          <a:p>
            <a:pPr marL="328295" marR="5080" indent="-316230">
              <a:lnSpc>
                <a:spcPct val="129800"/>
              </a:lnSpc>
              <a:spcBef>
                <a:spcPts val="975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-75" dirty="0">
                <a:solidFill>
                  <a:srgbClr val="525A5A"/>
                </a:solidFill>
                <a:latin typeface="Century Gothic"/>
                <a:cs typeface="Century Gothic"/>
              </a:rPr>
              <a:t>Make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60" dirty="0">
                <a:solidFill>
                  <a:srgbClr val="525A5A"/>
                </a:solidFill>
                <a:latin typeface="Century Gothic"/>
                <a:cs typeface="Century Gothic"/>
              </a:rPr>
              <a:t>it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0" dirty="0">
                <a:solidFill>
                  <a:srgbClr val="525A5A"/>
                </a:solidFill>
                <a:latin typeface="Century Gothic"/>
                <a:cs typeface="Century Gothic"/>
              </a:rPr>
              <a:t>easier</a:t>
            </a: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4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LCs</a:t>
            </a: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5" dirty="0">
                <a:solidFill>
                  <a:srgbClr val="525A5A"/>
                </a:solidFill>
                <a:latin typeface="Century Gothic"/>
                <a:cs typeface="Century Gothic"/>
              </a:rPr>
              <a:t>add</a:t>
            </a: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multiple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75" dirty="0">
                <a:solidFill>
                  <a:srgbClr val="525A5A"/>
                </a:solidFill>
                <a:latin typeface="Century Gothic"/>
                <a:cs typeface="Century Gothic"/>
              </a:rPr>
              <a:t>coaches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“select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your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coach”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question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one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te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p</a:t>
            </a:r>
            <a:r>
              <a:rPr sz="1300" spc="-17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Batch</a:t>
            </a:r>
            <a:r>
              <a:rPr sz="1300" spc="-15" dirty="0">
                <a:solidFill>
                  <a:srgbClr val="525A5A"/>
                </a:solidFill>
                <a:latin typeface="Verdana"/>
                <a:cs typeface="Verdana"/>
              </a:rPr>
              <a:t>-</a:t>
            </a: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add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comments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ve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al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tion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300" spc="-17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87499" y="799"/>
            <a:ext cx="4291965" cy="6858000"/>
          </a:xfrm>
          <a:custGeom>
            <a:avLst/>
            <a:gdLst/>
            <a:ahLst/>
            <a:cxnLst/>
            <a:rect l="l" t="t" r="r" b="b"/>
            <a:pathLst>
              <a:path w="4291965" h="6858000">
                <a:moveTo>
                  <a:pt x="42917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291799" y="0"/>
                </a:lnTo>
                <a:lnTo>
                  <a:pt x="42917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77480" y="1601584"/>
            <a:ext cx="2047239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spend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1-2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hou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manually 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adding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coach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names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so 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ey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collec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individuali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ed 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eedback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15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alue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coaches).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77479" y="2722412"/>
            <a:ext cx="177546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Saba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70" dirty="0">
                <a:solidFill>
                  <a:srgbClr val="1ED75F"/>
                </a:solidFill>
                <a:latin typeface="Century Gothic"/>
                <a:cs typeface="Century Gothic"/>
              </a:rPr>
              <a:t>w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orkﬂ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o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w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is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n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’</a:t>
            </a:r>
            <a:r>
              <a:rPr sz="10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t 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currently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designed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support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batch 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import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coach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names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global 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addition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comment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ﬁeld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xi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ting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stion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99434" y="1633360"/>
            <a:ext cx="240029" cy="3173730"/>
            <a:chOff x="9199434" y="1633360"/>
            <a:chExt cx="240029" cy="3173730"/>
          </a:xfrm>
        </p:grpSpPr>
        <p:sp>
          <p:nvSpPr>
            <p:cNvPr id="15" name="object 15"/>
            <p:cNvSpPr/>
            <p:nvPr/>
          </p:nvSpPr>
          <p:spPr>
            <a:xfrm>
              <a:off x="9319284" y="1873061"/>
              <a:ext cx="0" cy="2934335"/>
            </a:xfrm>
            <a:custGeom>
              <a:avLst/>
              <a:gdLst/>
              <a:ahLst/>
              <a:cxnLst/>
              <a:rect l="l" t="t" r="r" b="b"/>
              <a:pathLst>
                <a:path h="2934335">
                  <a:moveTo>
                    <a:pt x="0" y="0"/>
                  </a:moveTo>
                  <a:lnTo>
                    <a:pt x="0" y="29339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434" y="1633360"/>
              <a:ext cx="239699" cy="239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99422" y="2817952"/>
              <a:ext cx="240029" cy="1989455"/>
            </a:xfrm>
            <a:custGeom>
              <a:avLst/>
              <a:gdLst/>
              <a:ahLst/>
              <a:cxnLst/>
              <a:rect l="l" t="t" r="r" b="b"/>
              <a:pathLst>
                <a:path w="240029" h="1989454">
                  <a:moveTo>
                    <a:pt x="239699" y="1869287"/>
                  </a:moveTo>
                  <a:lnTo>
                    <a:pt x="119849" y="1749437"/>
                  </a:lnTo>
                  <a:lnTo>
                    <a:pt x="0" y="1869287"/>
                  </a:lnTo>
                  <a:lnTo>
                    <a:pt x="119849" y="1989137"/>
                  </a:lnTo>
                  <a:lnTo>
                    <a:pt x="239699" y="1869287"/>
                  </a:lnTo>
                  <a:close/>
                </a:path>
                <a:path w="240029" h="1989454">
                  <a:moveTo>
                    <a:pt x="239699" y="119849"/>
                  </a:moveTo>
                  <a:lnTo>
                    <a:pt x="119849" y="0"/>
                  </a:lnTo>
                  <a:lnTo>
                    <a:pt x="0" y="119849"/>
                  </a:lnTo>
                  <a:lnTo>
                    <a:pt x="119849" y="239699"/>
                  </a:lnTo>
                  <a:lnTo>
                    <a:pt x="239699" y="11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619999" y="165048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1ED75F"/>
                </a:solidFill>
                <a:latin typeface="Century Gothic"/>
                <a:cs typeface="Century Gothic"/>
              </a:rPr>
              <a:t>P</a:t>
            </a:r>
            <a:r>
              <a:rPr sz="14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ain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481924" y="2806105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-10" dirty="0">
                <a:solidFill>
                  <a:srgbClr val="999999"/>
                </a:solidFill>
                <a:latin typeface="Century Gothic"/>
                <a:cs typeface="Century Gothic"/>
              </a:rPr>
              <a:t>ause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98581" y="4562566"/>
            <a:ext cx="641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999999"/>
                </a:solidFill>
                <a:latin typeface="Century Gothic"/>
                <a:cs typeface="Century Gothic"/>
              </a:rPr>
              <a:t>Impa</a:t>
            </a:r>
            <a:r>
              <a:rPr sz="1400" b="1" spc="-35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160" dirty="0">
                <a:solidFill>
                  <a:srgbClr val="99999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57426" y="4535594"/>
            <a:ext cx="208407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4450">
              <a:lnSpc>
                <a:spcPct val="131300"/>
              </a:lnSpc>
              <a:spcBef>
                <a:spcPts val="100"/>
              </a:spcBef>
            </a:pP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esulting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manual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ocess 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inc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eases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appea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rance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many  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xtr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stions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10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  <a:p>
            <a:pPr marL="12700" marR="5080">
              <a:lnSpc>
                <a:spcPct val="131300"/>
              </a:lnSpc>
            </a:pP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Too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many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questions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on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the survey </a:t>
            </a:r>
            <a:r>
              <a:rPr sz="1000" b="1" spc="-26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reduces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learner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response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rates.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45249" y="603139"/>
            <a:ext cx="2914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5" dirty="0">
                <a:solidFill>
                  <a:srgbClr val="1ED75F"/>
                </a:solidFill>
                <a:latin typeface="Century Gothic"/>
                <a:cs typeface="Century Gothic"/>
              </a:rPr>
              <a:t>Why</a:t>
            </a:r>
            <a:r>
              <a:rPr sz="2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000" b="1" spc="114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0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2000" b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important?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1927225" cy="259715"/>
          </a:xfrm>
          <a:custGeom>
            <a:avLst/>
            <a:gdLst/>
            <a:ahLst/>
            <a:cxnLst/>
            <a:rect l="l" t="t" r="r" b="b"/>
            <a:pathLst>
              <a:path w="1927225" h="259715">
                <a:moveTo>
                  <a:pt x="1926899" y="259499"/>
                </a:moveTo>
                <a:lnTo>
                  <a:pt x="0" y="259499"/>
                </a:lnTo>
                <a:lnTo>
                  <a:pt x="0" y="0"/>
                </a:lnTo>
                <a:lnTo>
                  <a:pt x="1926899" y="0"/>
                </a:lnTo>
                <a:lnTo>
                  <a:pt x="1926899" y="259499"/>
                </a:lnTo>
                <a:close/>
              </a:path>
            </a:pathLst>
          </a:custGeom>
          <a:solidFill>
            <a:srgbClr val="09C4D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3025" y="5163"/>
            <a:ext cx="7486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5" dirty="0">
                <a:latin typeface="Century Gothic"/>
                <a:cs typeface="Century Gothic"/>
              </a:rPr>
              <a:t>Cr</a:t>
            </a:r>
            <a:r>
              <a:rPr sz="1400" b="1" spc="-20" dirty="0">
                <a:latin typeface="Century Gothic"/>
                <a:cs typeface="Century Gothic"/>
              </a:rPr>
              <a:t>eation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15</a:t>
            </a:fld>
            <a:endParaRPr spc="-3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75" y="389229"/>
            <a:ext cx="51454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>
                <a:solidFill>
                  <a:srgbClr val="212721"/>
                </a:solidFill>
              </a:rPr>
              <a:t>Easier</a:t>
            </a:r>
            <a:r>
              <a:rPr spc="-15" dirty="0">
                <a:solidFill>
                  <a:srgbClr val="212721"/>
                </a:solidFill>
              </a:rPr>
              <a:t> </a:t>
            </a:r>
            <a:r>
              <a:rPr spc="30" dirty="0">
                <a:solidFill>
                  <a:srgbClr val="212721"/>
                </a:solidFill>
              </a:rPr>
              <a:t>Custom</a:t>
            </a:r>
            <a:r>
              <a:rPr spc="-10" dirty="0">
                <a:solidFill>
                  <a:srgbClr val="212721"/>
                </a:solidFill>
              </a:rPr>
              <a:t> </a:t>
            </a:r>
            <a:r>
              <a:rPr spc="60" dirty="0">
                <a:solidFill>
                  <a:srgbClr val="212721"/>
                </a:solidFill>
              </a:rPr>
              <a:t>Reminders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374" y="1254347"/>
            <a:ext cx="612013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Support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custom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reminders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35" dirty="0">
                <a:solidFill>
                  <a:srgbClr val="1ED75F"/>
                </a:solidFill>
                <a:latin typeface="Century Gothic"/>
                <a:cs typeface="Century Gothic"/>
              </a:rPr>
              <a:t>with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direct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survey</a:t>
            </a:r>
            <a:r>
              <a:rPr sz="19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links.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74" y="2063972"/>
            <a:ext cx="51638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improve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20" dirty="0">
                <a:solidFill>
                  <a:srgbClr val="525A5A"/>
                </a:solidFill>
                <a:latin typeface="Century Gothic"/>
                <a:cs typeface="Century Gothic"/>
              </a:rPr>
              <a:t>this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task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50" dirty="0">
                <a:solidFill>
                  <a:srgbClr val="525A5A"/>
                </a:solidFill>
                <a:latin typeface="Century Gothic"/>
                <a:cs typeface="Century Gothic"/>
              </a:rPr>
              <a:t>ﬂow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3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30" dirty="0">
                <a:solidFill>
                  <a:srgbClr val="525A5A"/>
                </a:solidFill>
                <a:latin typeface="Century Gothic"/>
                <a:cs typeface="Century Gothic"/>
              </a:rPr>
              <a:t>learners: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63" y="2446116"/>
            <a:ext cx="6354445" cy="1939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276860" indent="-316230">
              <a:lnSpc>
                <a:spcPct val="129800"/>
              </a:lnSpc>
              <a:spcBef>
                <a:spcPts val="100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40" dirty="0">
                <a:solidFill>
                  <a:srgbClr val="525A5A"/>
                </a:solidFill>
                <a:latin typeface="Century Gothic"/>
                <a:cs typeface="Century Gothic"/>
              </a:rPr>
              <a:t>Filter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and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generate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mail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60" dirty="0">
                <a:solidFill>
                  <a:srgbClr val="525A5A"/>
                </a:solidFill>
                <a:latin typeface="Century Gothic"/>
                <a:cs typeface="Century Gothic"/>
              </a:rPr>
              <a:t>lists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of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non-responding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learners</a:t>
            </a:r>
            <a:r>
              <a:rPr sz="1300" b="1" spc="-2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order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target </a:t>
            </a:r>
            <a:r>
              <a:rPr sz="1300" spc="-4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messaging.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ED75F"/>
              </a:buClr>
              <a:buFont typeface="Verdana"/>
              <a:buChar char="•"/>
            </a:pPr>
            <a:endParaRPr sz="1150">
              <a:latin typeface="Verdana"/>
              <a:cs typeface="Verdana"/>
            </a:endParaRPr>
          </a:p>
          <a:p>
            <a:pPr marL="328295" indent="-316230">
              <a:lnSpc>
                <a:spcPct val="100000"/>
              </a:lnSpc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Add,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edit,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35" dirty="0">
                <a:solidFill>
                  <a:srgbClr val="525A5A"/>
                </a:solidFill>
                <a:latin typeface="Century Gothic"/>
                <a:cs typeface="Century Gothic"/>
              </a:rPr>
              <a:t>and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50" dirty="0">
                <a:solidFill>
                  <a:srgbClr val="525A5A"/>
                </a:solidFill>
                <a:latin typeface="Century Gothic"/>
                <a:cs typeface="Century Gothic"/>
              </a:rPr>
              <a:t>schedule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custom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0" dirty="0">
                <a:solidFill>
                  <a:srgbClr val="525A5A"/>
                </a:solidFill>
                <a:latin typeface="Century Gothic"/>
                <a:cs typeface="Century Gothic"/>
              </a:rPr>
              <a:t>messages</a:t>
            </a:r>
            <a:r>
              <a:rPr sz="1300" b="1" spc="-3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within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Saba.</a:t>
            </a:r>
            <a:endParaRPr sz="1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1ED75F"/>
              </a:buClr>
              <a:buFont typeface="Verdana"/>
              <a:buChar char="•"/>
            </a:pPr>
            <a:endParaRPr sz="1150">
              <a:latin typeface="Verdana"/>
              <a:cs typeface="Verdana"/>
            </a:endParaRPr>
          </a:p>
          <a:p>
            <a:pPr marL="328295" indent="-316230">
              <a:lnSpc>
                <a:spcPct val="100000"/>
              </a:lnSpc>
              <a:spcBef>
                <a:spcPts val="5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Allow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4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direct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survey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links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external,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custom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messages.</a:t>
            </a:r>
            <a:endParaRPr sz="1300">
              <a:latin typeface="Verdana"/>
              <a:cs typeface="Verdana"/>
            </a:endParaRPr>
          </a:p>
          <a:p>
            <a:pPr marL="328295" marR="5080" indent="-316230">
              <a:lnSpc>
                <a:spcPct val="129800"/>
              </a:lnSpc>
              <a:spcBef>
                <a:spcPts val="975"/>
              </a:spcBef>
              <a:buClr>
                <a:srgbClr val="1ED75F"/>
              </a:buClr>
              <a:buFont typeface="Verdana"/>
              <a:buChar char="•"/>
              <a:tabLst>
                <a:tab pos="328295" algn="l"/>
                <a:tab pos="328930" algn="l"/>
              </a:tabLst>
            </a:pP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Address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Pain</a:t>
            </a: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#1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aid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LCs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with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survey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design…an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indirect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but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95" dirty="0">
                <a:solidFill>
                  <a:srgbClr val="525A5A"/>
                </a:solidFill>
                <a:latin typeface="Verdana"/>
                <a:cs typeface="Verdana"/>
              </a:rPr>
              <a:t>key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impact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may </a:t>
            </a:r>
            <a:r>
              <a:rPr sz="1300" spc="-4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be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educe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number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su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v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ey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ques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tion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300" spc="-175" dirty="0">
                <a:solidFill>
                  <a:srgbClr val="525A5A"/>
                </a:solidFill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7499" y="799"/>
            <a:ext cx="4291965" cy="6858000"/>
          </a:xfrm>
          <a:custGeom>
            <a:avLst/>
            <a:gdLst/>
            <a:ahLst/>
            <a:cxnLst/>
            <a:rect l="l" t="t" r="r" b="b"/>
            <a:pathLst>
              <a:path w="4291965" h="6858000">
                <a:moveTo>
                  <a:pt x="42917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291799" y="0"/>
                </a:lnTo>
                <a:lnTo>
                  <a:pt x="42917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77480" y="1601584"/>
            <a:ext cx="2128520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inc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ease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eedback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esponse 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ates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Cs</a:t>
            </a:r>
            <a:r>
              <a:rPr sz="1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mu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t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c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-40" dirty="0">
                <a:solidFill>
                  <a:srgbClr val="1ED75F"/>
                </a:solidFill>
                <a:latin typeface="Century Gothic"/>
                <a:cs typeface="Century Gothic"/>
              </a:rPr>
              <a:t>eate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cus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tom  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nudge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messages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outside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Sab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but 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’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ha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ec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link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survey.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7479" y="2722412"/>
            <a:ext cx="173418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kn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esponse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ate 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par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amoun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but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’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cus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tomi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scheduled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cus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tom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messages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non-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esponding 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learne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th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-40" dirty="0">
                <a:solidFill>
                  <a:srgbClr val="1ED75F"/>
                </a:solidFill>
                <a:latin typeface="Century Gothic"/>
                <a:cs typeface="Century Gothic"/>
              </a:rPr>
              <a:t>y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turn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to 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time-consuming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manual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tactics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using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other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tools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99434" y="1633360"/>
            <a:ext cx="240029" cy="3173730"/>
            <a:chOff x="9199434" y="1633360"/>
            <a:chExt cx="240029" cy="3173730"/>
          </a:xfrm>
        </p:grpSpPr>
        <p:sp>
          <p:nvSpPr>
            <p:cNvPr id="13" name="object 13"/>
            <p:cNvSpPr/>
            <p:nvPr/>
          </p:nvSpPr>
          <p:spPr>
            <a:xfrm>
              <a:off x="9319284" y="1873061"/>
              <a:ext cx="0" cy="2934335"/>
            </a:xfrm>
            <a:custGeom>
              <a:avLst/>
              <a:gdLst/>
              <a:ahLst/>
              <a:cxnLst/>
              <a:rect l="l" t="t" r="r" b="b"/>
              <a:pathLst>
                <a:path h="2934335">
                  <a:moveTo>
                    <a:pt x="0" y="0"/>
                  </a:moveTo>
                  <a:lnTo>
                    <a:pt x="0" y="29339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434" y="1633360"/>
              <a:ext cx="239699" cy="2397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99422" y="2817952"/>
              <a:ext cx="240029" cy="1989455"/>
            </a:xfrm>
            <a:custGeom>
              <a:avLst/>
              <a:gdLst/>
              <a:ahLst/>
              <a:cxnLst/>
              <a:rect l="l" t="t" r="r" b="b"/>
              <a:pathLst>
                <a:path w="240029" h="1989454">
                  <a:moveTo>
                    <a:pt x="239699" y="1869287"/>
                  </a:moveTo>
                  <a:lnTo>
                    <a:pt x="119849" y="1749437"/>
                  </a:lnTo>
                  <a:lnTo>
                    <a:pt x="0" y="1869287"/>
                  </a:lnTo>
                  <a:lnTo>
                    <a:pt x="119849" y="1989137"/>
                  </a:lnTo>
                  <a:lnTo>
                    <a:pt x="239699" y="1869287"/>
                  </a:lnTo>
                  <a:close/>
                </a:path>
                <a:path w="240029" h="1989454">
                  <a:moveTo>
                    <a:pt x="239699" y="119849"/>
                  </a:moveTo>
                  <a:lnTo>
                    <a:pt x="119849" y="0"/>
                  </a:lnTo>
                  <a:lnTo>
                    <a:pt x="0" y="119849"/>
                  </a:lnTo>
                  <a:lnTo>
                    <a:pt x="119849" y="239699"/>
                  </a:lnTo>
                  <a:lnTo>
                    <a:pt x="239699" y="11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19999" y="165048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1ED75F"/>
                </a:solidFill>
                <a:latin typeface="Century Gothic"/>
                <a:cs typeface="Century Gothic"/>
              </a:rPr>
              <a:t>P</a:t>
            </a:r>
            <a:r>
              <a:rPr sz="14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ain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81924" y="2806105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-10" dirty="0">
                <a:solidFill>
                  <a:srgbClr val="999999"/>
                </a:solidFill>
                <a:latin typeface="Century Gothic"/>
                <a:cs typeface="Century Gothic"/>
              </a:rPr>
              <a:t>ause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8581" y="4562566"/>
            <a:ext cx="641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999999"/>
                </a:solidFill>
                <a:latin typeface="Century Gothic"/>
                <a:cs typeface="Century Gothic"/>
              </a:rPr>
              <a:t>Impa</a:t>
            </a:r>
            <a:r>
              <a:rPr sz="1400" b="1" spc="-35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160" dirty="0">
                <a:solidFill>
                  <a:srgbClr val="99999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57414" y="4535604"/>
            <a:ext cx="1767205" cy="62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epo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manual 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ocesses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eate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g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eates</a:t>
            </a:r>
            <a:r>
              <a:rPr sz="10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t  </a:t>
            </a:r>
            <a:r>
              <a:rPr sz="1000" b="1" spc="-40" dirty="0">
                <a:solidFill>
                  <a:srgbClr val="1ED75F"/>
                </a:solidFill>
                <a:latin typeface="Century Gothic"/>
                <a:cs typeface="Century Gothic"/>
              </a:rPr>
              <a:t>challenge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their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teams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45249" y="603139"/>
            <a:ext cx="2914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5" dirty="0">
                <a:solidFill>
                  <a:srgbClr val="1ED75F"/>
                </a:solidFill>
                <a:latin typeface="Century Gothic"/>
                <a:cs typeface="Century Gothic"/>
              </a:rPr>
              <a:t>Why</a:t>
            </a:r>
            <a:r>
              <a:rPr sz="2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000" b="1" spc="114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0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2000" b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important?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0"/>
            <a:ext cx="1927225" cy="259715"/>
          </a:xfrm>
          <a:custGeom>
            <a:avLst/>
            <a:gdLst/>
            <a:ahLst/>
            <a:cxnLst/>
            <a:rect l="l" t="t" r="r" b="b"/>
            <a:pathLst>
              <a:path w="1927225" h="259715">
                <a:moveTo>
                  <a:pt x="1926899" y="259499"/>
                </a:moveTo>
                <a:lnTo>
                  <a:pt x="0" y="259499"/>
                </a:lnTo>
                <a:lnTo>
                  <a:pt x="0" y="0"/>
                </a:lnTo>
                <a:lnTo>
                  <a:pt x="1926899" y="0"/>
                </a:lnTo>
                <a:lnTo>
                  <a:pt x="1926899" y="2594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025" y="5163"/>
            <a:ext cx="10204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5" dirty="0">
                <a:latin typeface="Century Gothic"/>
                <a:cs typeface="Century Gothic"/>
              </a:rPr>
              <a:t>Di</a:t>
            </a:r>
            <a:r>
              <a:rPr sz="1400" b="1" spc="50" dirty="0">
                <a:latin typeface="Century Gothic"/>
                <a:cs typeface="Century Gothic"/>
              </a:rPr>
              <a:t>s</a:t>
            </a:r>
            <a:r>
              <a:rPr sz="1400" b="1" spc="25" dirty="0">
                <a:latin typeface="Century Gothic"/>
                <a:cs typeface="Century Gothic"/>
              </a:rPr>
              <a:t>tribution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16</a:t>
            </a:fld>
            <a:endParaRPr spc="-3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75" y="389229"/>
            <a:ext cx="6947534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>
                <a:solidFill>
                  <a:srgbClr val="212721"/>
                </a:solidFill>
              </a:rPr>
              <a:t>Improve</a:t>
            </a:r>
            <a:r>
              <a:rPr spc="20" dirty="0">
                <a:solidFill>
                  <a:srgbClr val="212721"/>
                </a:solidFill>
              </a:rPr>
              <a:t> </a:t>
            </a:r>
            <a:r>
              <a:rPr spc="60" dirty="0">
                <a:solidFill>
                  <a:srgbClr val="212721"/>
                </a:solidFill>
              </a:rPr>
              <a:t>Sending</a:t>
            </a:r>
            <a:r>
              <a:rPr spc="25" dirty="0">
                <a:solidFill>
                  <a:srgbClr val="212721"/>
                </a:solidFill>
              </a:rPr>
              <a:t> Detailed </a:t>
            </a:r>
            <a:r>
              <a:rPr spc="160" dirty="0">
                <a:solidFill>
                  <a:srgbClr val="212721"/>
                </a:solidFill>
              </a:rPr>
              <a:t>Reports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374" y="1210532"/>
            <a:ext cx="5957570" cy="692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100"/>
              </a:lnSpc>
              <a:spcBef>
                <a:spcPts val="100"/>
              </a:spcBef>
            </a:pPr>
            <a:r>
              <a:rPr sz="1900" b="1" spc="50" dirty="0">
                <a:solidFill>
                  <a:srgbClr val="1ED75F"/>
                </a:solidFill>
                <a:latin typeface="Century Gothic"/>
                <a:cs typeface="Century Gothic"/>
              </a:rPr>
              <a:t>Streamline </a:t>
            </a:r>
            <a:r>
              <a:rPr sz="1900" b="1" spc="55" dirty="0">
                <a:solidFill>
                  <a:srgbClr val="1ED75F"/>
                </a:solidFill>
                <a:latin typeface="Century Gothic"/>
                <a:cs typeface="Century Gothic"/>
              </a:rPr>
              <a:t>how </a:t>
            </a:r>
            <a:r>
              <a:rPr sz="19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LCs </a:t>
            </a:r>
            <a:r>
              <a:rPr sz="19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generate </a:t>
            </a:r>
            <a:r>
              <a:rPr sz="19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and </a:t>
            </a:r>
            <a:r>
              <a:rPr sz="1900" b="1" spc="30" dirty="0">
                <a:solidFill>
                  <a:srgbClr val="1ED75F"/>
                </a:solidFill>
                <a:latin typeface="Century Gothic"/>
                <a:cs typeface="Century Gothic"/>
              </a:rPr>
              <a:t>share </a:t>
            </a:r>
            <a:r>
              <a:rPr sz="1900" b="1" spc="-55" dirty="0">
                <a:solidFill>
                  <a:srgbClr val="1ED75F"/>
                </a:solidFill>
                <a:latin typeface="Century Gothic"/>
                <a:cs typeface="Century Gothic"/>
              </a:rPr>
              <a:t>feedback </a:t>
            </a:r>
            <a:r>
              <a:rPr sz="1900" b="1" spc="-5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135" dirty="0">
                <a:solidFill>
                  <a:srgbClr val="1ED75F"/>
                </a:solidFill>
                <a:latin typeface="Century Gothic"/>
                <a:cs typeface="Century Gothic"/>
              </a:rPr>
              <a:t>with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multiple</a:t>
            </a:r>
            <a:r>
              <a:rPr sz="19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-70" dirty="0">
                <a:solidFill>
                  <a:srgbClr val="1ED75F"/>
                </a:solidFill>
                <a:latin typeface="Century Gothic"/>
                <a:cs typeface="Century Gothic"/>
              </a:rPr>
              <a:t>coaches.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74" y="2254472"/>
            <a:ext cx="516382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improve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20" dirty="0">
                <a:solidFill>
                  <a:srgbClr val="525A5A"/>
                </a:solidFill>
                <a:latin typeface="Century Gothic"/>
                <a:cs typeface="Century Gothic"/>
              </a:rPr>
              <a:t>this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task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50" dirty="0">
                <a:solidFill>
                  <a:srgbClr val="525A5A"/>
                </a:solidFill>
                <a:latin typeface="Century Gothic"/>
                <a:cs typeface="Century Gothic"/>
              </a:rPr>
              <a:t>ﬂow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130" dirty="0">
                <a:solidFill>
                  <a:srgbClr val="525A5A"/>
                </a:solidFill>
                <a:latin typeface="Century Gothic"/>
                <a:cs typeface="Century Gothic"/>
              </a:rPr>
              <a:t>for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30" dirty="0">
                <a:solidFill>
                  <a:srgbClr val="525A5A"/>
                </a:solidFill>
                <a:latin typeface="Century Gothic"/>
                <a:cs typeface="Century Gothic"/>
              </a:rPr>
              <a:t>learners: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63" y="2655666"/>
            <a:ext cx="623189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151130" indent="-316230">
              <a:lnSpc>
                <a:spcPct val="129800"/>
              </a:lnSpc>
              <a:spcBef>
                <a:spcPts val="10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Support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ways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for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LCs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use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Saba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5" dirty="0">
                <a:solidFill>
                  <a:srgbClr val="525A5A"/>
                </a:solidFill>
                <a:latin typeface="Verdana"/>
                <a:cs typeface="Verdana"/>
              </a:rPr>
              <a:t>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Tableau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b="1" spc="-20" dirty="0">
                <a:solidFill>
                  <a:srgbClr val="525A5A"/>
                </a:solidFill>
                <a:latin typeface="Century Gothic"/>
                <a:cs typeface="Century Gothic"/>
              </a:rPr>
              <a:t>automatically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batch</a:t>
            </a:r>
            <a:r>
              <a:rPr sz="13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45" dirty="0">
                <a:solidFill>
                  <a:srgbClr val="525A5A"/>
                </a:solidFill>
                <a:latin typeface="Century Gothic"/>
                <a:cs typeface="Century Gothic"/>
              </a:rPr>
              <a:t>ﬁlter </a:t>
            </a:r>
            <a:r>
              <a:rPr sz="1300" b="1" spc="-35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individual </a:t>
            </a:r>
            <a:r>
              <a:rPr sz="1300" b="1" spc="-95" dirty="0">
                <a:solidFill>
                  <a:srgbClr val="525A5A"/>
                </a:solidFill>
                <a:latin typeface="Century Gothic"/>
                <a:cs typeface="Century Gothic"/>
              </a:rPr>
              <a:t>coach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65" dirty="0">
                <a:solidFill>
                  <a:srgbClr val="525A5A"/>
                </a:solidFill>
                <a:latin typeface="Century Gothic"/>
                <a:cs typeface="Century Gothic"/>
              </a:rPr>
              <a:t>feedback</a:t>
            </a:r>
            <a:r>
              <a:rPr sz="1300" b="1" spc="-3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results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send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directly.</a:t>
            </a:r>
            <a:endParaRPr sz="1300">
              <a:latin typeface="Verdana"/>
              <a:cs typeface="Verdana"/>
            </a:endParaRPr>
          </a:p>
          <a:p>
            <a:pPr marL="328295" marR="5080" indent="-316230">
              <a:lnSpc>
                <a:spcPct val="129800"/>
              </a:lnSpc>
              <a:spcBef>
                <a:spcPts val="975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Help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LCs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 </a:t>
            </a:r>
            <a:r>
              <a:rPr sz="1300" b="1" spc="-30" dirty="0">
                <a:solidFill>
                  <a:srgbClr val="525A5A"/>
                </a:solidFill>
                <a:latin typeface="Century Gothic"/>
                <a:cs typeface="Century Gothic"/>
              </a:rPr>
              <a:t>analyze 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data </a:t>
            </a:r>
            <a:r>
              <a:rPr sz="13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more 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effectively </a:t>
            </a:r>
            <a:r>
              <a:rPr sz="1300" spc="-140" dirty="0">
                <a:solidFill>
                  <a:srgbClr val="525A5A"/>
                </a:solidFill>
                <a:latin typeface="Verdana"/>
                <a:cs typeface="Verdana"/>
              </a:rPr>
              <a:t>(e.g.,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using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cross-tabulation,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55" dirty="0">
                <a:solidFill>
                  <a:srgbClr val="525A5A"/>
                </a:solidFill>
                <a:latin typeface="Verdana"/>
                <a:cs typeface="Verdana"/>
              </a:rPr>
              <a:t>w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eighing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accu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acy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l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65" dirty="0">
                <a:solidFill>
                  <a:srgbClr val="525A5A"/>
                </a:solidFill>
                <a:latin typeface="Verdana"/>
                <a:cs typeface="Verdana"/>
              </a:rPr>
              <a:t>w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esponse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ates)</a:t>
            </a:r>
            <a:r>
              <a:rPr sz="1300" spc="-13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using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-125" dirty="0">
                <a:solidFill>
                  <a:srgbClr val="525A5A"/>
                </a:solidFill>
                <a:latin typeface="Century Gothic"/>
                <a:cs typeface="Century Gothic"/>
              </a:rPr>
              <a:t>e</a:t>
            </a:r>
            <a:r>
              <a:rPr sz="13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xi</a:t>
            </a:r>
            <a:r>
              <a:rPr sz="1300" b="1" spc="20" dirty="0">
                <a:solidFill>
                  <a:srgbClr val="525A5A"/>
                </a:solidFill>
                <a:latin typeface="Century Gothic"/>
                <a:cs typeface="Century Gothic"/>
              </a:rPr>
              <a:t>sting</a:t>
            </a:r>
            <a:r>
              <a:rPr sz="1300" b="1" spc="-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b="1" spc="100" dirty="0">
                <a:solidFill>
                  <a:srgbClr val="525A5A"/>
                </a:solidFill>
                <a:latin typeface="Century Gothic"/>
                <a:cs typeface="Century Gothic"/>
              </a:rPr>
              <a:t>f</a:t>
            </a:r>
            <a:r>
              <a:rPr sz="1300" b="1" dirty="0">
                <a:solidFill>
                  <a:srgbClr val="525A5A"/>
                </a:solidFill>
                <a:latin typeface="Century Gothic"/>
                <a:cs typeface="Century Gothic"/>
              </a:rPr>
              <a:t>eatu</a:t>
            </a:r>
            <a:r>
              <a:rPr sz="1300" b="1" spc="-15" dirty="0">
                <a:solidFill>
                  <a:srgbClr val="525A5A"/>
                </a:solidFill>
                <a:latin typeface="Century Gothic"/>
                <a:cs typeface="Century Gothic"/>
              </a:rPr>
              <a:t>r</a:t>
            </a:r>
            <a:r>
              <a:rPr sz="1300" b="1" spc="-25" dirty="0">
                <a:solidFill>
                  <a:srgbClr val="525A5A"/>
                </a:solidFill>
                <a:latin typeface="Century Gothic"/>
                <a:cs typeface="Century Gothic"/>
              </a:rPr>
              <a:t>es</a:t>
            </a:r>
            <a:r>
              <a:rPr sz="1300" b="1" spc="-3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Saba 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Tableau.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7499" y="799"/>
            <a:ext cx="4291965" cy="6858000"/>
          </a:xfrm>
          <a:custGeom>
            <a:avLst/>
            <a:gdLst/>
            <a:ahLst/>
            <a:cxnLst/>
            <a:rect l="l" t="t" r="r" b="b"/>
            <a:pathLst>
              <a:path w="4291965" h="6858000">
                <a:moveTo>
                  <a:pt x="42917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291799" y="0"/>
                </a:lnTo>
                <a:lnTo>
                  <a:pt x="42917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77480" y="1601584"/>
            <a:ext cx="204597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shar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eedback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esults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with 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aine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L</a:t>
            </a:r>
            <a:r>
              <a:rPr sz="1000" b="1" spc="-110" dirty="0">
                <a:solidFill>
                  <a:srgbClr val="1ED75F"/>
                </a:solidFill>
                <a:latin typeface="Century Gothic"/>
                <a:cs typeface="Century Gothic"/>
              </a:rPr>
              <a:t>C</a:t>
            </a:r>
            <a:r>
              <a:rPr sz="10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20" dirty="0">
                <a:solidFill>
                  <a:srgbClr val="1ED75F"/>
                </a:solidFill>
                <a:latin typeface="Century Gothic"/>
                <a:cs typeface="Century Gothic"/>
              </a:rPr>
              <a:t>a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-95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using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manual  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hacks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gather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individual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trainer </a:t>
            </a:r>
            <a:r>
              <a:rPr sz="1000" b="1" spc="-26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comments and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paste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screenshots </a:t>
            </a:r>
            <a:r>
              <a:rPr sz="1000" b="1" spc="-26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individual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ainer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eedback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om  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ableau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visuali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ation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77479" y="2992641"/>
            <a:ext cx="176530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2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ar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prima</a:t>
            </a:r>
            <a:r>
              <a:rPr sz="10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-40" dirty="0">
                <a:solidFill>
                  <a:srgbClr val="1ED75F"/>
                </a:solidFill>
                <a:latin typeface="Century Gothic"/>
                <a:cs typeface="Century Gothic"/>
              </a:rPr>
              <a:t>y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f</a:t>
            </a:r>
            <a:r>
              <a:rPr sz="10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ocused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on 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providing meaningful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f</a:t>
            </a:r>
            <a:r>
              <a:rPr sz="1000" b="1" spc="-70" dirty="0">
                <a:solidFill>
                  <a:srgbClr val="1ED75F"/>
                </a:solidFill>
                <a:latin typeface="Century Gothic"/>
                <a:cs typeface="Century Gothic"/>
              </a:rPr>
              <a:t>eedback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60" dirty="0">
                <a:solidFill>
                  <a:srgbClr val="1ED75F"/>
                </a:solidFill>
                <a:latin typeface="Century Gothic"/>
                <a:cs typeface="Century Gothic"/>
              </a:rPr>
              <a:t>coache</a:t>
            </a:r>
            <a:r>
              <a:rPr sz="1000" b="1" spc="-50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ur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ent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do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’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all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ﬁltering 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xpo</a:t>
            </a:r>
            <a:r>
              <a:rPr sz="10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ting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individuali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ed 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feedback.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9199434" y="1633360"/>
            <a:ext cx="240029" cy="3341370"/>
            <a:chOff x="9199434" y="1633360"/>
            <a:chExt cx="240029" cy="3341370"/>
          </a:xfrm>
        </p:grpSpPr>
        <p:sp>
          <p:nvSpPr>
            <p:cNvPr id="13" name="object 13"/>
            <p:cNvSpPr/>
            <p:nvPr/>
          </p:nvSpPr>
          <p:spPr>
            <a:xfrm>
              <a:off x="9319284" y="1873061"/>
              <a:ext cx="0" cy="3101340"/>
            </a:xfrm>
            <a:custGeom>
              <a:avLst/>
              <a:gdLst/>
              <a:ahLst/>
              <a:cxnLst/>
              <a:rect l="l" t="t" r="r" b="b"/>
              <a:pathLst>
                <a:path h="3101340">
                  <a:moveTo>
                    <a:pt x="0" y="0"/>
                  </a:moveTo>
                  <a:lnTo>
                    <a:pt x="0" y="31010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434" y="1633360"/>
              <a:ext cx="239699" cy="2397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199422" y="3001301"/>
              <a:ext cx="240029" cy="1972945"/>
            </a:xfrm>
            <a:custGeom>
              <a:avLst/>
              <a:gdLst/>
              <a:ahLst/>
              <a:cxnLst/>
              <a:rect l="l" t="t" r="r" b="b"/>
              <a:pathLst>
                <a:path w="240029" h="1972945">
                  <a:moveTo>
                    <a:pt x="239699" y="1852930"/>
                  </a:moveTo>
                  <a:lnTo>
                    <a:pt x="119849" y="1733080"/>
                  </a:lnTo>
                  <a:lnTo>
                    <a:pt x="0" y="1852930"/>
                  </a:lnTo>
                  <a:lnTo>
                    <a:pt x="119849" y="1972779"/>
                  </a:lnTo>
                  <a:lnTo>
                    <a:pt x="239699" y="1852930"/>
                  </a:lnTo>
                  <a:close/>
                </a:path>
                <a:path w="240029" h="1972945">
                  <a:moveTo>
                    <a:pt x="239699" y="119849"/>
                  </a:moveTo>
                  <a:lnTo>
                    <a:pt x="119849" y="0"/>
                  </a:lnTo>
                  <a:lnTo>
                    <a:pt x="0" y="119849"/>
                  </a:lnTo>
                  <a:lnTo>
                    <a:pt x="119849" y="239699"/>
                  </a:lnTo>
                  <a:lnTo>
                    <a:pt x="239699" y="11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19999" y="165048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1ED75F"/>
                </a:solidFill>
                <a:latin typeface="Century Gothic"/>
                <a:cs typeface="Century Gothic"/>
              </a:rPr>
              <a:t>P</a:t>
            </a:r>
            <a:r>
              <a:rPr sz="14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ain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81924" y="2975149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-10" dirty="0">
                <a:solidFill>
                  <a:srgbClr val="999999"/>
                </a:solidFill>
                <a:latin typeface="Century Gothic"/>
                <a:cs typeface="Century Gothic"/>
              </a:rPr>
              <a:t>ause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398581" y="4729567"/>
            <a:ext cx="641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999999"/>
                </a:solidFill>
                <a:latin typeface="Century Gothic"/>
                <a:cs typeface="Century Gothic"/>
              </a:rPr>
              <a:t>Impa</a:t>
            </a:r>
            <a:r>
              <a:rPr sz="1400" b="1" spc="-35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160" dirty="0">
                <a:solidFill>
                  <a:srgbClr val="99999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657425" y="4720970"/>
            <a:ext cx="1922145" cy="62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spend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consider</a:t>
            </a:r>
            <a:r>
              <a:rPr sz="1000" b="1" spc="-40" dirty="0">
                <a:solidFill>
                  <a:srgbClr val="1ED75F"/>
                </a:solidFill>
                <a:latin typeface="Century Gothic"/>
                <a:cs typeface="Century Gothic"/>
              </a:rPr>
              <a:t>able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time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on 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these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manual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ocesse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which 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also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inc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ease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ris</a:t>
            </a:r>
            <a:r>
              <a:rPr sz="10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k</a:t>
            </a:r>
            <a:r>
              <a:rPr sz="10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5" dirty="0">
                <a:solidFill>
                  <a:srgbClr val="1ED75F"/>
                </a:solidFill>
                <a:latin typeface="Century Gothic"/>
                <a:cs typeface="Century Gothic"/>
              </a:rPr>
              <a:t>o</a:t>
            </a:r>
            <a:r>
              <a:rPr sz="1000" b="1" spc="85" dirty="0">
                <a:solidFill>
                  <a:srgbClr val="1ED75F"/>
                </a:solidFill>
                <a:latin typeface="Century Gothic"/>
                <a:cs typeface="Century Gothic"/>
              </a:rPr>
              <a:t>f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er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o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r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645249" y="603139"/>
            <a:ext cx="2914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55" dirty="0">
                <a:solidFill>
                  <a:srgbClr val="1ED75F"/>
                </a:solidFill>
                <a:latin typeface="Century Gothic"/>
                <a:cs typeface="Century Gothic"/>
              </a:rPr>
              <a:t>Why</a:t>
            </a:r>
            <a:r>
              <a:rPr sz="2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000" b="1" spc="114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000" b="1" spc="-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125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2000" b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important?</a:t>
            </a:r>
            <a:endParaRPr sz="20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91" y="799"/>
            <a:ext cx="1927225" cy="259715"/>
          </a:xfrm>
          <a:custGeom>
            <a:avLst/>
            <a:gdLst/>
            <a:ahLst/>
            <a:cxnLst/>
            <a:rect l="l" t="t" r="r" b="b"/>
            <a:pathLst>
              <a:path w="1927225" h="259715">
                <a:moveTo>
                  <a:pt x="1926899" y="259499"/>
                </a:moveTo>
                <a:lnTo>
                  <a:pt x="0" y="259499"/>
                </a:lnTo>
                <a:lnTo>
                  <a:pt x="0" y="0"/>
                </a:lnTo>
                <a:lnTo>
                  <a:pt x="1926899" y="0"/>
                </a:lnTo>
                <a:lnTo>
                  <a:pt x="1926899" y="259499"/>
                </a:lnTo>
                <a:close/>
              </a:path>
            </a:pathLst>
          </a:custGeom>
          <a:solidFill>
            <a:srgbClr val="0CA78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5616" y="5963"/>
            <a:ext cx="8724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5" dirty="0">
                <a:latin typeface="Century Gothic"/>
                <a:cs typeface="Century Gothic"/>
              </a:rPr>
              <a:t>Reporting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17</a:t>
            </a:fld>
            <a:endParaRPr spc="-3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hlinkClick r:id="rId12" action="ppaction://hlinksldjump"/>
            <a:extLst>
              <a:ext uri="{FF2B5EF4-FFF2-40B4-BE49-F238E27FC236}">
                <a16:creationId xmlns:a16="http://schemas.microsoft.com/office/drawing/2014/main" id="{1C0E254F-2D58-4DFA-9F28-794ABA993C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66432" y="3937577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>
                <a:solidFill>
                  <a:srgbClr val="575757"/>
                </a:solidFill>
                <a:latin typeface="Trebuchet MS"/>
              </a:rPr>
              <a:t>Next Steps</a:t>
            </a:r>
          </a:p>
        </p:txBody>
      </p:sp>
      <p:sp>
        <p:nvSpPr>
          <p:cNvPr id="10" name="Rectangle 9">
            <a:hlinkClick r:id="rId13" action="ppaction://hlinksldjump"/>
            <a:extLst>
              <a:ext uri="{FF2B5EF4-FFF2-40B4-BE49-F238E27FC236}">
                <a16:creationId xmlns:a16="http://schemas.microsoft.com/office/drawing/2014/main" id="{A469C678-958A-4BB4-B2BA-A178CEB149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3502274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>
                <a:solidFill>
                  <a:srgbClr val="575757">
                    <a:lumMod val="60000"/>
                    <a:lumOff val="40000"/>
                  </a:srgbClr>
                </a:solidFill>
                <a:latin typeface="Trebuchet MS"/>
              </a:rPr>
              <a:t>Outcomes: L&amp;D Coordinators</a:t>
            </a:r>
          </a:p>
        </p:txBody>
      </p:sp>
      <p:sp>
        <p:nvSpPr>
          <p:cNvPr id="9" name="Rectangle 8">
            <a:hlinkClick r:id="rId14" action="ppaction://hlinksldjump"/>
            <a:extLst>
              <a:ext uri="{FF2B5EF4-FFF2-40B4-BE49-F238E27FC236}">
                <a16:creationId xmlns:a16="http://schemas.microsoft.com/office/drawing/2014/main" id="{F0596E3D-9250-412E-94CE-13F0ADACD7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66432" y="3066971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>
                <a:solidFill>
                  <a:srgbClr val="575757">
                    <a:lumMod val="60000"/>
                    <a:lumOff val="40000"/>
                  </a:srgbClr>
                </a:solidFill>
                <a:latin typeface="Trebuchet MS"/>
              </a:rPr>
              <a:t>Outcomes: Learner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83167A-2E60-46E6-836E-077C0D0FBAE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18431" y="3977400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46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87563-3445-467B-A7A8-69A009A674A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4818431" y="3977400"/>
            <a:ext cx="225512" cy="225097"/>
          </a:xfrm>
          <a:prstGeom prst="rect">
            <a:avLst/>
          </a:prstGeom>
        </p:spPr>
      </p:pic>
      <p:sp>
        <p:nvSpPr>
          <p:cNvPr id="5" name="Rectangle 4">
            <a:hlinkClick r:id="rId16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>
                <a:solidFill>
                  <a:srgbClr val="575757">
                    <a:lumMod val="60000"/>
                    <a:lumOff val="40000"/>
                  </a:srgbClr>
                </a:solidFill>
                <a:latin typeface="Trebuchet MS"/>
              </a:rPr>
              <a:t>Overview: </a:t>
            </a:r>
            <a:r>
              <a:rPr lang="en-US" sz="1846" err="1">
                <a:solidFill>
                  <a:srgbClr val="575757">
                    <a:lumMod val="60000"/>
                    <a:lumOff val="40000"/>
                  </a:srgbClr>
                </a:solidFill>
                <a:latin typeface="Trebuchet MS"/>
              </a:rPr>
              <a:t>VoC</a:t>
            </a:r>
            <a:r>
              <a:rPr lang="en-US" sz="1846">
                <a:solidFill>
                  <a:srgbClr val="575757">
                    <a:lumMod val="60000"/>
                    <a:lumOff val="40000"/>
                  </a:srgbClr>
                </a:solidFill>
                <a:latin typeface="Trebuchet MS"/>
              </a:rPr>
              <a:t> Context, Research Objectives, &amp; Methodology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/>
          <a:lstStyle/>
          <a:p>
            <a:r>
              <a:rPr lang="en-US" err="1"/>
              <a:t>VoC</a:t>
            </a:r>
            <a:r>
              <a:rPr lang="en-US"/>
              <a:t> Readout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395" imgH="396" progId="TCLayout.ActiveDocument.1">
                  <p:embed/>
                </p:oleObj>
              </mc:Choice>
              <mc:Fallback>
                <p:oleObj name="think-cell Slide" r:id="rId17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hlinkClick r:id="rId12" action="ppaction://hlinksldjump"/>
            <a:extLst>
              <a:ext uri="{FF2B5EF4-FFF2-40B4-BE49-F238E27FC236}">
                <a16:creationId xmlns:a16="http://schemas.microsoft.com/office/drawing/2014/main" id="{306728F8-845B-4B71-9255-0A5B5739CCCF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166432" y="4372880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</a:pPr>
            <a:r>
              <a:rPr lang="en-US" sz="1846">
                <a:solidFill>
                  <a:srgbClr val="575757">
                    <a:lumMod val="60000"/>
                    <a:lumOff val="40000"/>
                  </a:srgbClr>
                </a:solidFill>
                <a:latin typeface="Trebuchet MS"/>
              </a:rPr>
              <a:t>Appendix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2381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40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ADCB34-72B5-5D41-A9F0-5339AA3902E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46" b="588"/>
          <a:stretch/>
        </p:blipFill>
        <p:spPr>
          <a:xfrm>
            <a:off x="2984" y="0"/>
            <a:ext cx="12192000" cy="6858001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81621097-65D4-EA4E-AB5F-2D8D17CDB4FC}"/>
              </a:ext>
            </a:extLst>
          </p:cNvPr>
          <p:cNvGrpSpPr/>
          <p:nvPr/>
        </p:nvGrpSpPr>
        <p:grpSpPr>
          <a:xfrm>
            <a:off x="2020425" y="2877159"/>
            <a:ext cx="3509937" cy="169039"/>
            <a:chOff x="2969750" y="3429694"/>
            <a:chExt cx="3509937" cy="169039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F5E5876-31D7-6846-8CD1-47B1F802834C}"/>
                </a:ext>
              </a:extLst>
            </p:cNvPr>
            <p:cNvCxnSpPr>
              <a:cxnSpLocks/>
            </p:cNvCxnSpPr>
            <p:nvPr/>
          </p:nvCxnSpPr>
          <p:spPr>
            <a:xfrm>
              <a:off x="2969750" y="3514213"/>
              <a:ext cx="3509937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D946A36-1C64-9F4C-9870-63F790DAE791}"/>
                </a:ext>
              </a:extLst>
            </p:cNvPr>
            <p:cNvSpPr/>
            <p:nvPr/>
          </p:nvSpPr>
          <p:spPr>
            <a:xfrm>
              <a:off x="5089332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CC1A1D5-B660-F248-89F4-E02679B16DAF}"/>
              </a:ext>
            </a:extLst>
          </p:cNvPr>
          <p:cNvGrpSpPr/>
          <p:nvPr/>
        </p:nvGrpSpPr>
        <p:grpSpPr>
          <a:xfrm>
            <a:off x="287710" y="2877159"/>
            <a:ext cx="2072122" cy="169039"/>
            <a:chOff x="916360" y="3429694"/>
            <a:chExt cx="2072122" cy="16903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C59B25F-64BC-444E-BDC3-E1B0EF7D30D3}"/>
                </a:ext>
              </a:extLst>
            </p:cNvPr>
            <p:cNvCxnSpPr>
              <a:cxnSpLocks/>
            </p:cNvCxnSpPr>
            <p:nvPr/>
          </p:nvCxnSpPr>
          <p:spPr>
            <a:xfrm>
              <a:off x="916360" y="3514213"/>
              <a:ext cx="1903083" cy="0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A8D8D47-71C1-6A48-8ED0-DA0AC2A150E8}"/>
                </a:ext>
              </a:extLst>
            </p:cNvPr>
            <p:cNvSpPr/>
            <p:nvPr/>
          </p:nvSpPr>
          <p:spPr>
            <a:xfrm>
              <a:off x="2819443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err="1">
                <a:solidFill>
                  <a:srgbClr val="FFFFFF"/>
                </a:solidFill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0000" y="622800"/>
            <a:ext cx="10933200" cy="747897"/>
          </a:xfrm>
        </p:spPr>
        <p:txBody>
          <a:bodyPr vert="horz"/>
          <a:lstStyle/>
          <a:p>
            <a:r>
              <a:rPr lang="en-US" err="1">
                <a:solidFill>
                  <a:schemeClr val="accent3"/>
                </a:solidFill>
              </a:rPr>
              <a:t>L&amp;D</a:t>
            </a:r>
            <a:r>
              <a:rPr lang="en-US">
                <a:solidFill>
                  <a:schemeClr val="accent3"/>
                </a:solidFill>
              </a:rPr>
              <a:t> Milestones| </a:t>
            </a:r>
            <a:r>
              <a:rPr lang="en-US">
                <a:solidFill>
                  <a:srgbClr val="FFFFFF"/>
                </a:solidFill>
              </a:rPr>
              <a:t>Our path to 2022 digital priorities</a:t>
            </a:r>
            <a:br>
              <a:rPr lang="en-US">
                <a:solidFill>
                  <a:srgbClr val="FFFFFF"/>
                </a:solidFill>
              </a:rPr>
            </a:br>
            <a:endParaRPr lang="en-US" sz="2000">
              <a:solidFill>
                <a:srgbClr val="D4DF3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595832" y="2007369"/>
            <a:ext cx="1393702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>
                <a:solidFill>
                  <a:srgbClr val="D4DF33"/>
                </a:solidFill>
                <a:latin typeface="+mj-lt"/>
                <a:cs typeface="Arial" pitchFamily="34" charset="0"/>
              </a:rPr>
              <a:t>Big Room Planning (</a:t>
            </a:r>
            <a:r>
              <a:rPr lang="en-US" err="1">
                <a:solidFill>
                  <a:srgbClr val="D4DF33"/>
                </a:solidFill>
                <a:latin typeface="+mj-lt"/>
                <a:cs typeface="Arial" pitchFamily="34" charset="0"/>
              </a:rPr>
              <a:t>BRP</a:t>
            </a:r>
            <a:r>
              <a:rPr lang="en-US">
                <a:solidFill>
                  <a:srgbClr val="D4DF33"/>
                </a:solidFill>
                <a:latin typeface="+mj-lt"/>
                <a:cs typeface="Arial" pitchFamily="34" charset="0"/>
              </a:rPr>
              <a:t>)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2592" y="1989190"/>
            <a:ext cx="1372780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>
                <a:solidFill>
                  <a:srgbClr val="D4DF33"/>
                </a:solidFill>
                <a:latin typeface="+mj-lt"/>
                <a:cs typeface="Arial" pitchFamily="34" charset="0"/>
              </a:rPr>
              <a:t>Qualitative Insights </a:t>
            </a:r>
          </a:p>
          <a:p>
            <a:r>
              <a:rPr lang="en-US">
                <a:solidFill>
                  <a:srgbClr val="D4DF33"/>
                </a:solidFill>
                <a:latin typeface="+mj-lt"/>
                <a:cs typeface="Arial" pitchFamily="34" charset="0"/>
              </a:rPr>
              <a:t>Read-out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863060-BCB4-6141-85F2-316EB39EE938}"/>
              </a:ext>
            </a:extLst>
          </p:cNvPr>
          <p:cNvSpPr/>
          <p:nvPr/>
        </p:nvSpPr>
        <p:spPr>
          <a:xfrm>
            <a:off x="329967" y="3644738"/>
            <a:ext cx="1412768" cy="27921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>
                <a:solidFill>
                  <a:srgbClr val="FFFFFF"/>
                </a:solidFill>
                <a:cs typeface="Arial" pitchFamily="34" charset="0"/>
              </a:rPr>
              <a:t>MERGE* presents findings from customer research to L&amp;D leadership &amp; stakeholders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3D80153-F98C-6A49-999E-E8BA9CBBA814}"/>
              </a:ext>
            </a:extLst>
          </p:cNvPr>
          <p:cNvCxnSpPr>
            <a:cxnSpLocks/>
          </p:cNvCxnSpPr>
          <p:nvPr/>
        </p:nvCxnSpPr>
        <p:spPr>
          <a:xfrm>
            <a:off x="10798298" y="2961678"/>
            <a:ext cx="1393702" cy="0"/>
          </a:xfrm>
          <a:prstGeom prst="line">
            <a:avLst/>
          </a:prstGeom>
          <a:ln w="9525" cap="rnd">
            <a:solidFill>
              <a:schemeClr val="bg1"/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5CDD38C-0A6C-C646-AB24-AD662F087D7E}"/>
              </a:ext>
            </a:extLst>
          </p:cNvPr>
          <p:cNvGrpSpPr/>
          <p:nvPr/>
        </p:nvGrpSpPr>
        <p:grpSpPr>
          <a:xfrm>
            <a:off x="1960" y="2877159"/>
            <a:ext cx="765018" cy="169039"/>
            <a:chOff x="1960" y="3429694"/>
            <a:chExt cx="765018" cy="16903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3E28B85-76F4-934F-A08B-DA3968C642DB}"/>
                </a:ext>
              </a:extLst>
            </p:cNvPr>
            <p:cNvCxnSpPr>
              <a:cxnSpLocks/>
            </p:cNvCxnSpPr>
            <p:nvPr/>
          </p:nvCxnSpPr>
          <p:spPr>
            <a:xfrm>
              <a:off x="1960" y="3514213"/>
              <a:ext cx="765018" cy="1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D18C20A8-2BF8-914C-A5CC-950D54A7819A}"/>
                </a:ext>
              </a:extLst>
            </p:cNvPr>
            <p:cNvSpPr/>
            <p:nvPr/>
          </p:nvSpPr>
          <p:spPr>
            <a:xfrm>
              <a:off x="336161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err="1">
                <a:solidFill>
                  <a:srgbClr val="FFFFFF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05B8BB3-B1AC-CC42-9F67-C81BF638035C}"/>
              </a:ext>
            </a:extLst>
          </p:cNvPr>
          <p:cNvGrpSpPr/>
          <p:nvPr/>
        </p:nvGrpSpPr>
        <p:grpSpPr>
          <a:xfrm>
            <a:off x="8295730" y="2877159"/>
            <a:ext cx="2473545" cy="169039"/>
            <a:chOff x="8295730" y="3429694"/>
            <a:chExt cx="2473545" cy="169039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CBA0939-AF57-1649-8484-404AB9B90E1C}"/>
                </a:ext>
              </a:extLst>
            </p:cNvPr>
            <p:cNvCxnSpPr>
              <a:cxnSpLocks/>
            </p:cNvCxnSpPr>
            <p:nvPr/>
          </p:nvCxnSpPr>
          <p:spPr>
            <a:xfrm>
              <a:off x="8295730" y="3514213"/>
              <a:ext cx="2339674" cy="1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7D7E5F-5C39-B140-B667-7E90A39EEE52}"/>
                </a:ext>
              </a:extLst>
            </p:cNvPr>
            <p:cNvSpPr/>
            <p:nvPr/>
          </p:nvSpPr>
          <p:spPr>
            <a:xfrm>
              <a:off x="10600236" y="342969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err="1">
                <a:solidFill>
                  <a:srgbClr val="FFFFFF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45CFDD4-7452-4790-8D6E-B7A97636CF9B}"/>
              </a:ext>
            </a:extLst>
          </p:cNvPr>
          <p:cNvSpPr txBox="1"/>
          <p:nvPr/>
        </p:nvSpPr>
        <p:spPr>
          <a:xfrm>
            <a:off x="10595832" y="3052660"/>
            <a:ext cx="606101" cy="306440"/>
          </a:xfrm>
          <a:prstGeom prst="rect">
            <a:avLst/>
          </a:prstGeom>
          <a:noFill/>
        </p:spPr>
        <p:txBody>
          <a:bodyPr wrap="none" lIns="0" tIns="0" rIns="0" bIns="0" rtlCol="0" anchor="t">
            <a:noAutofit/>
          </a:bodyPr>
          <a:lstStyle/>
          <a:p>
            <a:r>
              <a:rPr lang="en-US">
                <a:solidFill>
                  <a:srgbClr val="D4DF33"/>
                </a:solidFill>
                <a:latin typeface="+mj-lt"/>
                <a:cs typeface="Arial" pitchFamily="34" charset="0"/>
              </a:rPr>
              <a:t>Nov 18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276A60-9323-4B33-A0BE-100DDC294CEE}"/>
              </a:ext>
            </a:extLst>
          </p:cNvPr>
          <p:cNvSpPr txBox="1"/>
          <p:nvPr/>
        </p:nvSpPr>
        <p:spPr>
          <a:xfrm>
            <a:off x="347073" y="3071433"/>
            <a:ext cx="673261" cy="2769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>
                <a:solidFill>
                  <a:srgbClr val="D4DF33"/>
                </a:solidFill>
                <a:latin typeface="+mj-lt"/>
                <a:cs typeface="Arial" pitchFamily="34" charset="0"/>
              </a:rPr>
              <a:t>Oct 12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8CE4BA4-69A8-4155-AF0C-674E96603329}"/>
              </a:ext>
            </a:extLst>
          </p:cNvPr>
          <p:cNvGrpSpPr/>
          <p:nvPr/>
        </p:nvGrpSpPr>
        <p:grpSpPr>
          <a:xfrm>
            <a:off x="2166478" y="2007369"/>
            <a:ext cx="1660850" cy="4441483"/>
            <a:chOff x="6202841" y="2007369"/>
            <a:chExt cx="1660850" cy="444148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8B59D1-3D58-47D7-85B2-9CDA8179601C}"/>
                </a:ext>
              </a:extLst>
            </p:cNvPr>
            <p:cNvSpPr txBox="1"/>
            <p:nvPr/>
          </p:nvSpPr>
          <p:spPr>
            <a:xfrm>
              <a:off x="6202841" y="3054976"/>
              <a:ext cx="1372780" cy="3140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Oct 15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3EBBA70-BACF-4982-A5D2-C075E9A9562B}"/>
                </a:ext>
              </a:extLst>
            </p:cNvPr>
            <p:cNvSpPr txBox="1"/>
            <p:nvPr/>
          </p:nvSpPr>
          <p:spPr>
            <a:xfrm>
              <a:off x="6230585" y="2007369"/>
              <a:ext cx="1454228" cy="827621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err="1">
                  <a:solidFill>
                    <a:srgbClr val="D4DF33"/>
                  </a:solidFill>
                  <a:latin typeface="+mj-lt"/>
                  <a:cs typeface="Arial" pitchFamily="34" charset="0"/>
                </a:rPr>
                <a:t>ABR</a:t>
              </a:r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 Pre-read Due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D2712B1-8C15-4865-8F17-47DF5595BA16}"/>
                </a:ext>
              </a:extLst>
            </p:cNvPr>
            <p:cNvSpPr/>
            <p:nvPr/>
          </p:nvSpPr>
          <p:spPr>
            <a:xfrm>
              <a:off x="6229808" y="3656732"/>
              <a:ext cx="1633883" cy="279212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GB" sz="1400">
                  <a:solidFill>
                    <a:schemeClr val="bg1"/>
                  </a:solidFill>
                  <a:latin typeface="Trebuchet MS" panose="020B0603020202020204" pitchFamily="34" charset="0"/>
                </a:rPr>
                <a:t>Focus is on vision &amp; themes for the squads &amp; the tribe as a whole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GB" sz="1400">
                <a:solidFill>
                  <a:schemeClr val="bg1"/>
                </a:solidFill>
                <a:latin typeface="Trebuchet MS" panose="020B0603020202020204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GB" sz="1400">
                  <a:solidFill>
                    <a:schemeClr val="bg1"/>
                  </a:solidFill>
                  <a:latin typeface="Trebuchet MS" panose="020B0603020202020204" pitchFamily="34" charset="0"/>
                </a:rPr>
                <a:t>E</a:t>
              </a:r>
              <a:r>
                <a:rPr lang="en-GB" sz="1400" b="0" i="0" u="none" kern="1200" spc="0">
                  <a:solidFill>
                    <a:schemeClr val="bg1"/>
                  </a:solidFill>
                  <a:latin typeface="Trebuchet MS" panose="020B0603020202020204" pitchFamily="34" charset="0"/>
                </a:rPr>
                <a:t>arly </a:t>
              </a:r>
              <a:r>
                <a:rPr lang="en-GB" sz="1400" b="0" i="0" u="none" kern="1200" spc="0" err="1">
                  <a:solidFill>
                    <a:schemeClr val="bg1"/>
                  </a:solidFill>
                  <a:latin typeface="Trebuchet MS" panose="020B0603020202020204" pitchFamily="34" charset="0"/>
                </a:rPr>
                <a:t>VoC</a:t>
              </a:r>
              <a:r>
                <a:rPr lang="en-GB" sz="1400" b="0" i="0" u="none" kern="1200" spc="0">
                  <a:solidFill>
                    <a:schemeClr val="bg1"/>
                  </a:solidFill>
                  <a:latin typeface="Trebuchet MS" panose="020B0603020202020204" pitchFamily="34" charset="0"/>
                </a:rPr>
                <a:t> themes will help guide major focus areas for L&amp;D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GB" sz="1400">
                <a:solidFill>
                  <a:schemeClr val="bg1"/>
                </a:solidFill>
                <a:latin typeface="Trebuchet MS" panose="020B0603020202020204" pitchFamily="34" charset="0"/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9DB933-DBE1-442F-AB74-B5D5FC622DFC}"/>
              </a:ext>
            </a:extLst>
          </p:cNvPr>
          <p:cNvGrpSpPr/>
          <p:nvPr/>
        </p:nvGrpSpPr>
        <p:grpSpPr>
          <a:xfrm>
            <a:off x="4144617" y="2007369"/>
            <a:ext cx="1903082" cy="4431524"/>
            <a:chOff x="2252203" y="2007369"/>
            <a:chExt cx="1903082" cy="4431524"/>
          </a:xfrm>
        </p:grpSpPr>
        <p:sp>
          <p:nvSpPr>
            <p:cNvPr id="9" name="TextBox 8"/>
            <p:cNvSpPr txBox="1"/>
            <p:nvPr/>
          </p:nvSpPr>
          <p:spPr>
            <a:xfrm>
              <a:off x="2252203" y="2007369"/>
              <a:ext cx="1562057" cy="34757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 err="1">
                  <a:solidFill>
                    <a:srgbClr val="D4DF33"/>
                  </a:solidFill>
                  <a:latin typeface="+mj-lt"/>
                  <a:cs typeface="Arial" pitchFamily="34" charset="0"/>
                </a:rPr>
                <a:t>ABR</a:t>
              </a:r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 Market with IC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CF3F85-1119-A64A-AD6D-3F4BE7E103D9}"/>
                </a:ext>
              </a:extLst>
            </p:cNvPr>
            <p:cNvSpPr/>
            <p:nvPr/>
          </p:nvSpPr>
          <p:spPr>
            <a:xfrm>
              <a:off x="2252203" y="3646773"/>
              <a:ext cx="1755643" cy="2792120"/>
            </a:xfrm>
            <a:prstGeom prst="rect">
              <a:avLst/>
            </a:prstGeom>
          </p:spPr>
          <p:txBody>
            <a:bodyPr wrap="square" lIns="0" tIns="0" rIns="0" bIns="0" anchor="t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90-min meeting to discuss HR Tribe high-level direction for all squads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L&amp;D messaging will feature some "moonshots" …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…as well as more evolutionary </a:t>
              </a:r>
              <a:r>
                <a:rPr lang="en-US" sz="1400" err="1">
                  <a:solidFill>
                    <a:srgbClr val="FFFFFF"/>
                  </a:solidFill>
                  <a:cs typeface="Arial" pitchFamily="34" charset="0"/>
                </a:rPr>
                <a:t>inits</a:t>
              </a: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.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Will not discuss at the initiative level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E2E5E94-1AC6-4499-9D3A-4A4E2C7C9900}"/>
                </a:ext>
              </a:extLst>
            </p:cNvPr>
            <p:cNvSpPr txBox="1"/>
            <p:nvPr/>
          </p:nvSpPr>
          <p:spPr>
            <a:xfrm>
              <a:off x="2252203" y="3052660"/>
              <a:ext cx="1903082" cy="33418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Oct 25</a:t>
              </a: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DB65B50D-AADF-1844-A87F-3DA058D42AE6}"/>
              </a:ext>
            </a:extLst>
          </p:cNvPr>
          <p:cNvSpPr/>
          <p:nvPr/>
        </p:nvSpPr>
        <p:spPr>
          <a:xfrm>
            <a:off x="6209158" y="3646773"/>
            <a:ext cx="1893679" cy="27921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>
                <a:solidFill>
                  <a:srgbClr val="FFFFFF"/>
                </a:solidFill>
                <a:cs typeface="Arial" pitchFamily="34" charset="0"/>
              </a:rPr>
              <a:t>Workshop potential solutions &amp; quantify impact (via survey)</a:t>
            </a:r>
          </a:p>
          <a:p>
            <a:pPr>
              <a:buClr>
                <a:srgbClr val="177B57"/>
              </a:buClr>
              <a:buSzPct val="100000"/>
              <a:buFont typeface=""/>
            </a:pPr>
            <a:endParaRPr lang="en-US" sz="1400">
              <a:solidFill>
                <a:srgbClr val="FFFFFF"/>
              </a:solidFill>
              <a:cs typeface="Arial" pitchFamily="34" charset="0"/>
            </a:endParaRPr>
          </a:p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>
                <a:solidFill>
                  <a:srgbClr val="FFFFFF"/>
                </a:solidFill>
                <a:cs typeface="Arial" pitchFamily="34" charset="0"/>
              </a:rPr>
              <a:t>Build one-pagers for priority initiatives</a:t>
            </a:r>
          </a:p>
          <a:p>
            <a:pPr>
              <a:buClr>
                <a:srgbClr val="177B57"/>
              </a:buClr>
              <a:buSzPct val="100000"/>
              <a:buFont typeface=""/>
            </a:pPr>
            <a:endParaRPr lang="en-US" sz="1400">
              <a:solidFill>
                <a:srgbClr val="FFFFFF"/>
              </a:solidFill>
              <a:cs typeface="Arial" pitchFamily="34" charset="0"/>
            </a:endParaRPr>
          </a:p>
          <a:p>
            <a:pPr>
              <a:buClr>
                <a:srgbClr val="177B57"/>
              </a:buClr>
              <a:buSzPct val="100000"/>
              <a:buFont typeface=""/>
            </a:pPr>
            <a:r>
              <a:rPr lang="en-US" sz="1400">
                <a:solidFill>
                  <a:srgbClr val="FFFFFF"/>
                </a:solidFill>
                <a:cs typeface="Arial" pitchFamily="34" charset="0"/>
              </a:rPr>
              <a:t>Gather priorities from L&amp;D Learning Council (Oct 20)</a:t>
            </a:r>
          </a:p>
          <a:p>
            <a:pPr>
              <a:buClr>
                <a:srgbClr val="177B57"/>
              </a:buClr>
              <a:buSzPct val="100000"/>
              <a:buFont typeface=""/>
            </a:pPr>
            <a:endParaRPr lang="en-US" sz="1400">
              <a:solidFill>
                <a:srgbClr val="FFFFFF"/>
              </a:solidFill>
              <a:cs typeface="Arial" pitchFamily="34" charset="0"/>
            </a:endParaRPr>
          </a:p>
          <a:p>
            <a:pPr>
              <a:buClr>
                <a:srgbClr val="177B57"/>
              </a:buClr>
              <a:buSzPct val="100000"/>
            </a:pPr>
            <a:r>
              <a:rPr lang="en-US" sz="1400">
                <a:solidFill>
                  <a:srgbClr val="FFFFFF"/>
                </a:solidFill>
                <a:cs typeface="Arial" pitchFamily="34" charset="0"/>
              </a:rPr>
              <a:t>Vote on priority initiatives &amp; clarity resourcing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1FB7D7C-1C4C-4FD8-B5FE-3D341729CEDF}"/>
              </a:ext>
            </a:extLst>
          </p:cNvPr>
          <p:cNvGrpSpPr>
            <a:grpSpLocks noChangeAspect="1"/>
          </p:cNvGrpSpPr>
          <p:nvPr/>
        </p:nvGrpSpPr>
        <p:grpSpPr>
          <a:xfrm>
            <a:off x="352468" y="1554197"/>
            <a:ext cx="306910" cy="306910"/>
            <a:chOff x="5961063" y="3294063"/>
            <a:chExt cx="269875" cy="269875"/>
          </a:xfrm>
        </p:grpSpPr>
        <p:sp>
          <p:nvSpPr>
            <p:cNvPr id="40" name="Oval 14">
              <a:extLst>
                <a:ext uri="{FF2B5EF4-FFF2-40B4-BE49-F238E27FC236}">
                  <a16:creationId xmlns:a16="http://schemas.microsoft.com/office/drawing/2014/main" id="{1401974D-85D7-4A69-9129-6BD4DB29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61063" y="3294063"/>
              <a:ext cx="269875" cy="269875"/>
            </a:xfrm>
            <a:prstGeom prst="ellipse">
              <a:avLst/>
            </a:prstGeom>
            <a:solidFill>
              <a:srgbClr val="FFFFFF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5">
              <a:extLst>
                <a:ext uri="{FF2B5EF4-FFF2-40B4-BE49-F238E27FC236}">
                  <a16:creationId xmlns:a16="http://schemas.microsoft.com/office/drawing/2014/main" id="{B77D650F-979D-4625-802A-337A69564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8213" y="3352801"/>
              <a:ext cx="157162" cy="150812"/>
            </a:xfrm>
            <a:custGeom>
              <a:avLst/>
              <a:gdLst>
                <a:gd name="T0" fmla="*/ 704 w 736"/>
                <a:gd name="T1" fmla="*/ 250 h 709"/>
                <a:gd name="T2" fmla="*/ 496 w 736"/>
                <a:gd name="T3" fmla="*/ 218 h 709"/>
                <a:gd name="T4" fmla="*/ 392 w 736"/>
                <a:gd name="T5" fmla="*/ 24 h 709"/>
                <a:gd name="T6" fmla="*/ 336 w 736"/>
                <a:gd name="T7" fmla="*/ 24 h 709"/>
                <a:gd name="T8" fmla="*/ 240 w 736"/>
                <a:gd name="T9" fmla="*/ 218 h 709"/>
                <a:gd name="T10" fmla="*/ 24 w 736"/>
                <a:gd name="T11" fmla="*/ 242 h 709"/>
                <a:gd name="T12" fmla="*/ 0 w 736"/>
                <a:gd name="T13" fmla="*/ 266 h 709"/>
                <a:gd name="T14" fmla="*/ 8 w 736"/>
                <a:gd name="T15" fmla="*/ 290 h 709"/>
                <a:gd name="T16" fmla="*/ 168 w 736"/>
                <a:gd name="T17" fmla="*/ 451 h 709"/>
                <a:gd name="T18" fmla="*/ 128 w 736"/>
                <a:gd name="T19" fmla="*/ 661 h 709"/>
                <a:gd name="T20" fmla="*/ 144 w 736"/>
                <a:gd name="T21" fmla="*/ 693 h 709"/>
                <a:gd name="T22" fmla="*/ 176 w 736"/>
                <a:gd name="T23" fmla="*/ 701 h 709"/>
                <a:gd name="T24" fmla="*/ 360 w 736"/>
                <a:gd name="T25" fmla="*/ 597 h 709"/>
                <a:gd name="T26" fmla="*/ 552 w 736"/>
                <a:gd name="T27" fmla="*/ 709 h 709"/>
                <a:gd name="T28" fmla="*/ 568 w 736"/>
                <a:gd name="T29" fmla="*/ 709 h 709"/>
                <a:gd name="T30" fmla="*/ 584 w 736"/>
                <a:gd name="T31" fmla="*/ 709 h 709"/>
                <a:gd name="T32" fmla="*/ 600 w 736"/>
                <a:gd name="T33" fmla="*/ 677 h 709"/>
                <a:gd name="T34" fmla="*/ 568 w 736"/>
                <a:gd name="T35" fmla="*/ 451 h 709"/>
                <a:gd name="T36" fmla="*/ 720 w 736"/>
                <a:gd name="T37" fmla="*/ 306 h 709"/>
                <a:gd name="T38" fmla="*/ 728 w 736"/>
                <a:gd name="T39" fmla="*/ 274 h 709"/>
                <a:gd name="T40" fmla="*/ 704 w 736"/>
                <a:gd name="T41" fmla="*/ 250 h 709"/>
                <a:gd name="T42" fmla="*/ 512 w 736"/>
                <a:gd name="T43" fmla="*/ 419 h 709"/>
                <a:gd name="T44" fmla="*/ 504 w 736"/>
                <a:gd name="T45" fmla="*/ 443 h 709"/>
                <a:gd name="T46" fmla="*/ 528 w 736"/>
                <a:gd name="T47" fmla="*/ 621 h 709"/>
                <a:gd name="T48" fmla="*/ 384 w 736"/>
                <a:gd name="T49" fmla="*/ 532 h 709"/>
                <a:gd name="T50" fmla="*/ 360 w 736"/>
                <a:gd name="T51" fmla="*/ 532 h 709"/>
                <a:gd name="T52" fmla="*/ 352 w 736"/>
                <a:gd name="T53" fmla="*/ 532 h 709"/>
                <a:gd name="T54" fmla="*/ 208 w 736"/>
                <a:gd name="T55" fmla="*/ 613 h 709"/>
                <a:gd name="T56" fmla="*/ 232 w 736"/>
                <a:gd name="T57" fmla="*/ 443 h 709"/>
                <a:gd name="T58" fmla="*/ 224 w 736"/>
                <a:gd name="T59" fmla="*/ 419 h 709"/>
                <a:gd name="T60" fmla="*/ 104 w 736"/>
                <a:gd name="T61" fmla="*/ 298 h 709"/>
                <a:gd name="T62" fmla="*/ 264 w 736"/>
                <a:gd name="T63" fmla="*/ 282 h 709"/>
                <a:gd name="T64" fmla="*/ 288 w 736"/>
                <a:gd name="T65" fmla="*/ 266 h 709"/>
                <a:gd name="T66" fmla="*/ 360 w 736"/>
                <a:gd name="T67" fmla="*/ 105 h 709"/>
                <a:gd name="T68" fmla="*/ 440 w 736"/>
                <a:gd name="T69" fmla="*/ 266 h 709"/>
                <a:gd name="T70" fmla="*/ 464 w 736"/>
                <a:gd name="T71" fmla="*/ 282 h 709"/>
                <a:gd name="T72" fmla="*/ 632 w 736"/>
                <a:gd name="T73" fmla="*/ 306 h 709"/>
                <a:gd name="T74" fmla="*/ 512 w 736"/>
                <a:gd name="T75" fmla="*/ 419 h 7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36" h="709">
                  <a:moveTo>
                    <a:pt x="704" y="250"/>
                  </a:moveTo>
                  <a:cubicBezTo>
                    <a:pt x="704" y="250"/>
                    <a:pt x="704" y="250"/>
                    <a:pt x="496" y="218"/>
                  </a:cubicBezTo>
                  <a:cubicBezTo>
                    <a:pt x="496" y="218"/>
                    <a:pt x="496" y="218"/>
                    <a:pt x="392" y="24"/>
                  </a:cubicBezTo>
                  <a:cubicBezTo>
                    <a:pt x="384" y="0"/>
                    <a:pt x="352" y="0"/>
                    <a:pt x="336" y="24"/>
                  </a:cubicBezTo>
                  <a:cubicBezTo>
                    <a:pt x="336" y="24"/>
                    <a:pt x="336" y="24"/>
                    <a:pt x="240" y="218"/>
                  </a:cubicBezTo>
                  <a:cubicBezTo>
                    <a:pt x="240" y="218"/>
                    <a:pt x="240" y="218"/>
                    <a:pt x="24" y="242"/>
                  </a:cubicBezTo>
                  <a:cubicBezTo>
                    <a:pt x="16" y="242"/>
                    <a:pt x="8" y="250"/>
                    <a:pt x="0" y="266"/>
                  </a:cubicBezTo>
                  <a:cubicBezTo>
                    <a:pt x="0" y="274"/>
                    <a:pt x="0" y="290"/>
                    <a:pt x="8" y="290"/>
                  </a:cubicBezTo>
                  <a:cubicBezTo>
                    <a:pt x="8" y="290"/>
                    <a:pt x="8" y="290"/>
                    <a:pt x="168" y="451"/>
                  </a:cubicBezTo>
                  <a:cubicBezTo>
                    <a:pt x="168" y="451"/>
                    <a:pt x="168" y="451"/>
                    <a:pt x="128" y="661"/>
                  </a:cubicBezTo>
                  <a:cubicBezTo>
                    <a:pt x="128" y="677"/>
                    <a:pt x="136" y="685"/>
                    <a:pt x="144" y="693"/>
                  </a:cubicBezTo>
                  <a:cubicBezTo>
                    <a:pt x="160" y="701"/>
                    <a:pt x="168" y="701"/>
                    <a:pt x="176" y="701"/>
                  </a:cubicBezTo>
                  <a:cubicBezTo>
                    <a:pt x="176" y="701"/>
                    <a:pt x="176" y="701"/>
                    <a:pt x="360" y="597"/>
                  </a:cubicBezTo>
                  <a:cubicBezTo>
                    <a:pt x="360" y="597"/>
                    <a:pt x="360" y="597"/>
                    <a:pt x="552" y="709"/>
                  </a:cubicBezTo>
                  <a:cubicBezTo>
                    <a:pt x="560" y="709"/>
                    <a:pt x="560" y="709"/>
                    <a:pt x="568" y="709"/>
                  </a:cubicBezTo>
                  <a:cubicBezTo>
                    <a:pt x="576" y="709"/>
                    <a:pt x="584" y="709"/>
                    <a:pt x="584" y="709"/>
                  </a:cubicBezTo>
                  <a:cubicBezTo>
                    <a:pt x="600" y="701"/>
                    <a:pt x="600" y="685"/>
                    <a:pt x="600" y="677"/>
                  </a:cubicBezTo>
                  <a:cubicBezTo>
                    <a:pt x="600" y="677"/>
                    <a:pt x="600" y="677"/>
                    <a:pt x="568" y="451"/>
                  </a:cubicBezTo>
                  <a:cubicBezTo>
                    <a:pt x="568" y="451"/>
                    <a:pt x="568" y="451"/>
                    <a:pt x="720" y="306"/>
                  </a:cubicBezTo>
                  <a:cubicBezTo>
                    <a:pt x="728" y="298"/>
                    <a:pt x="736" y="290"/>
                    <a:pt x="728" y="274"/>
                  </a:cubicBezTo>
                  <a:cubicBezTo>
                    <a:pt x="728" y="266"/>
                    <a:pt x="712" y="250"/>
                    <a:pt x="704" y="250"/>
                  </a:cubicBezTo>
                  <a:close/>
                  <a:moveTo>
                    <a:pt x="512" y="419"/>
                  </a:moveTo>
                  <a:cubicBezTo>
                    <a:pt x="504" y="419"/>
                    <a:pt x="504" y="435"/>
                    <a:pt x="504" y="443"/>
                  </a:cubicBezTo>
                  <a:cubicBezTo>
                    <a:pt x="504" y="443"/>
                    <a:pt x="504" y="443"/>
                    <a:pt x="528" y="621"/>
                  </a:cubicBezTo>
                  <a:cubicBezTo>
                    <a:pt x="528" y="621"/>
                    <a:pt x="528" y="621"/>
                    <a:pt x="384" y="532"/>
                  </a:cubicBezTo>
                  <a:cubicBezTo>
                    <a:pt x="376" y="532"/>
                    <a:pt x="376" y="532"/>
                    <a:pt x="360" y="532"/>
                  </a:cubicBezTo>
                  <a:cubicBezTo>
                    <a:pt x="352" y="532"/>
                    <a:pt x="352" y="532"/>
                    <a:pt x="352" y="532"/>
                  </a:cubicBezTo>
                  <a:cubicBezTo>
                    <a:pt x="352" y="532"/>
                    <a:pt x="352" y="532"/>
                    <a:pt x="208" y="613"/>
                  </a:cubicBezTo>
                  <a:cubicBezTo>
                    <a:pt x="208" y="613"/>
                    <a:pt x="208" y="613"/>
                    <a:pt x="232" y="443"/>
                  </a:cubicBezTo>
                  <a:cubicBezTo>
                    <a:pt x="232" y="435"/>
                    <a:pt x="224" y="419"/>
                    <a:pt x="224" y="419"/>
                  </a:cubicBezTo>
                  <a:cubicBezTo>
                    <a:pt x="224" y="419"/>
                    <a:pt x="224" y="419"/>
                    <a:pt x="104" y="298"/>
                  </a:cubicBezTo>
                  <a:cubicBezTo>
                    <a:pt x="104" y="298"/>
                    <a:pt x="104" y="298"/>
                    <a:pt x="264" y="282"/>
                  </a:cubicBezTo>
                  <a:cubicBezTo>
                    <a:pt x="272" y="282"/>
                    <a:pt x="280" y="274"/>
                    <a:pt x="288" y="266"/>
                  </a:cubicBezTo>
                  <a:cubicBezTo>
                    <a:pt x="288" y="266"/>
                    <a:pt x="288" y="266"/>
                    <a:pt x="360" y="105"/>
                  </a:cubicBezTo>
                  <a:cubicBezTo>
                    <a:pt x="360" y="105"/>
                    <a:pt x="360" y="105"/>
                    <a:pt x="440" y="266"/>
                  </a:cubicBezTo>
                  <a:cubicBezTo>
                    <a:pt x="448" y="274"/>
                    <a:pt x="456" y="282"/>
                    <a:pt x="464" y="282"/>
                  </a:cubicBezTo>
                  <a:cubicBezTo>
                    <a:pt x="464" y="282"/>
                    <a:pt x="464" y="282"/>
                    <a:pt x="632" y="306"/>
                  </a:cubicBezTo>
                  <a:cubicBezTo>
                    <a:pt x="632" y="306"/>
                    <a:pt x="632" y="306"/>
                    <a:pt x="512" y="419"/>
                  </a:cubicBezTo>
                  <a:close/>
                </a:path>
              </a:pathLst>
            </a:custGeom>
            <a:solidFill>
              <a:srgbClr val="2093A6">
                <a:lumMod val="10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865D384-22C5-435E-8BCD-B32F09A7A520}"/>
              </a:ext>
            </a:extLst>
          </p:cNvPr>
          <p:cNvSpPr txBox="1"/>
          <p:nvPr/>
        </p:nvSpPr>
        <p:spPr>
          <a:xfrm>
            <a:off x="679035" y="1554197"/>
            <a:ext cx="1254733" cy="305496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Today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1A8D05-9BF7-47D5-81DD-8371A3140832}"/>
              </a:ext>
            </a:extLst>
          </p:cNvPr>
          <p:cNvGrpSpPr/>
          <p:nvPr/>
        </p:nvGrpSpPr>
        <p:grpSpPr>
          <a:xfrm>
            <a:off x="6198141" y="1989190"/>
            <a:ext cx="6031574" cy="4441482"/>
            <a:chOff x="1982078" y="2007370"/>
            <a:chExt cx="6031574" cy="4441482"/>
          </a:xfrm>
        </p:grpSpPr>
        <p:sp>
          <p:nvSpPr>
            <p:cNvPr id="10" name="TextBox 9"/>
            <p:cNvSpPr txBox="1"/>
            <p:nvPr/>
          </p:nvSpPr>
          <p:spPr>
            <a:xfrm>
              <a:off x="1982078" y="2025549"/>
              <a:ext cx="147265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Solutioning Workshop &amp; Quant Survey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02BF18-6CD6-6E46-9F84-8ABB54EFD06A}"/>
                </a:ext>
              </a:extLst>
            </p:cNvPr>
            <p:cNvSpPr/>
            <p:nvPr/>
          </p:nvSpPr>
          <p:spPr>
            <a:xfrm>
              <a:off x="4111757" y="3656724"/>
              <a:ext cx="1755643" cy="2792112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L&amp;D Leadership to help prioritize potential initiatives from </a:t>
              </a:r>
              <a:r>
                <a:rPr lang="en-US" sz="1400" err="1">
                  <a:solidFill>
                    <a:srgbClr val="FFFFFF"/>
                  </a:solidFill>
                  <a:cs typeface="Arial" pitchFamily="34" charset="0"/>
                </a:rPr>
                <a:t>VoC</a:t>
              </a: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 outcomes (solutioning workshop, quant survey, qualitative insights, etc.)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3EAF8CB-C54A-4525-9477-DAA32BF5A2BA}"/>
                </a:ext>
              </a:extLst>
            </p:cNvPr>
            <p:cNvSpPr txBox="1"/>
            <p:nvPr/>
          </p:nvSpPr>
          <p:spPr>
            <a:xfrm>
              <a:off x="1991158" y="3067018"/>
              <a:ext cx="1372780" cy="3140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Oct 18 – Nov 1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5E6E724-52A3-4461-83A3-66A9B988E890}"/>
                </a:ext>
              </a:extLst>
            </p:cNvPr>
            <p:cNvSpPr/>
            <p:nvPr/>
          </p:nvSpPr>
          <p:spPr>
            <a:xfrm>
              <a:off x="6379769" y="3656732"/>
              <a:ext cx="1633883" cy="2792120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>
                <a:buClr>
                  <a:srgbClr val="177B57"/>
                </a:buClr>
                <a:buSzPct val="100000"/>
                <a:buFont typeface=""/>
              </a:pP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L&amp;D squads to build initiative-level plan for 2022 based on results from </a:t>
              </a:r>
              <a:r>
                <a:rPr lang="en-US" sz="1400" err="1">
                  <a:solidFill>
                    <a:srgbClr val="FFFFFF"/>
                  </a:solidFill>
                  <a:cs typeface="Arial" pitchFamily="34" charset="0"/>
                </a:rPr>
                <a:t>VoC</a:t>
              </a:r>
              <a:r>
                <a:rPr lang="en-US" sz="1400">
                  <a:solidFill>
                    <a:srgbClr val="FFFFFF"/>
                  </a:solidFill>
                  <a:cs typeface="Arial" pitchFamily="34" charset="0"/>
                </a:rPr>
                <a:t> work (&amp; other priorities, e.g. technical IT  requirements)</a:t>
              </a: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Clr>
                  <a:srgbClr val="177B57"/>
                </a:buClr>
                <a:buSzPct val="100000"/>
                <a:buFont typeface=""/>
              </a:pPr>
              <a:endParaRPr lang="en-US" sz="1400">
                <a:solidFill>
                  <a:srgbClr val="FFFFFF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E0AD833-E64B-4EA7-BEB5-0F6BA71C1FA4}"/>
                </a:ext>
              </a:extLst>
            </p:cNvPr>
            <p:cNvSpPr txBox="1"/>
            <p:nvPr/>
          </p:nvSpPr>
          <p:spPr>
            <a:xfrm>
              <a:off x="4079667" y="3088731"/>
              <a:ext cx="1372780" cy="31408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noAutofit/>
            </a:bodyPr>
            <a:lstStyle/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Nov 1 – Nov 15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B37C07C-E214-4E65-A68B-A136F94E469A}"/>
                </a:ext>
              </a:extLst>
            </p:cNvPr>
            <p:cNvSpPr txBox="1"/>
            <p:nvPr/>
          </p:nvSpPr>
          <p:spPr>
            <a:xfrm>
              <a:off x="4079667" y="2007370"/>
              <a:ext cx="1787733" cy="8309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Prioritization</a:t>
              </a:r>
            </a:p>
            <a:p>
              <a:r>
                <a:rPr lang="en-US">
                  <a:solidFill>
                    <a:srgbClr val="D4DF33"/>
                  </a:solidFill>
                  <a:latin typeface="+mj-lt"/>
                  <a:cs typeface="Arial" pitchFamily="34" charset="0"/>
                </a:rPr>
                <a:t>Workshop with L&amp;D Leadership 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BB083F-2400-774F-9B5B-640282DC9DDB}"/>
              </a:ext>
            </a:extLst>
          </p:cNvPr>
          <p:cNvGrpSpPr/>
          <p:nvPr/>
        </p:nvGrpSpPr>
        <p:grpSpPr>
          <a:xfrm>
            <a:off x="5337711" y="2877159"/>
            <a:ext cx="3135156" cy="169039"/>
            <a:chOff x="5312208" y="3458374"/>
            <a:chExt cx="3135156" cy="169039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C6F986D-AE28-DD47-BCF2-EC64C4FD8330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5312208" y="3542893"/>
              <a:ext cx="2966117" cy="1"/>
            </a:xfrm>
            <a:prstGeom prst="line">
              <a:avLst/>
            </a:prstGeom>
            <a:ln w="9525" cap="rnd">
              <a:solidFill>
                <a:schemeClr val="bg1"/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57E244E-5377-1649-A12D-D037DC6C0B36}"/>
                </a:ext>
              </a:extLst>
            </p:cNvPr>
            <p:cNvSpPr/>
            <p:nvPr/>
          </p:nvSpPr>
          <p:spPr>
            <a:xfrm>
              <a:off x="8278325" y="345837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err="1">
                <a:solidFill>
                  <a:srgbClr val="FFFFFF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5724E65-29FC-4164-A830-A938C0A4BD20}"/>
                </a:ext>
              </a:extLst>
            </p:cNvPr>
            <p:cNvSpPr/>
            <p:nvPr/>
          </p:nvSpPr>
          <p:spPr>
            <a:xfrm>
              <a:off x="6181718" y="3458374"/>
              <a:ext cx="169039" cy="169039"/>
            </a:xfrm>
            <a:prstGeom prst="ellipse">
              <a:avLst/>
            </a:prstGeom>
            <a:solidFill>
              <a:srgbClr val="D4DF33"/>
            </a:solidFill>
            <a:ln w="38100" cap="rnd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es-ES" sz="1200" err="1">
                <a:solidFill>
                  <a:srgbClr val="FFFFFF"/>
                </a:solidFill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A2A8AEEB-A392-48D7-A5B4-996B5D97463B}"/>
              </a:ext>
            </a:extLst>
          </p:cNvPr>
          <p:cNvSpPr txBox="1"/>
          <p:nvPr/>
        </p:nvSpPr>
        <p:spPr>
          <a:xfrm>
            <a:off x="74042" y="6478310"/>
            <a:ext cx="4708973" cy="246221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FFFFFF"/>
                </a:solidFill>
              </a:rPr>
              <a:t>*MERGE is our external partner conducting customers' interviews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14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hlinkClick r:id="rId11" action="ppaction://hlinksldjump"/>
            <a:extLst>
              <a:ext uri="{FF2B5EF4-FFF2-40B4-BE49-F238E27FC236}">
                <a16:creationId xmlns:a16="http://schemas.microsoft.com/office/drawing/2014/main" id="{1C0E254F-2D58-4DFA-9F28-794ABA993C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166432" y="3937577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Next Steps</a:t>
            </a: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Appendix</a:t>
            </a:r>
          </a:p>
        </p:txBody>
      </p:sp>
      <p:sp>
        <p:nvSpPr>
          <p:cNvPr id="10" name="Rectangle 9">
            <a:hlinkClick r:id="rId12" action="ppaction://hlinksldjump"/>
            <a:extLst>
              <a:ext uri="{FF2B5EF4-FFF2-40B4-BE49-F238E27FC236}">
                <a16:creationId xmlns:a16="http://schemas.microsoft.com/office/drawing/2014/main" id="{A469C678-958A-4BB4-B2BA-A178CEB149C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66432" y="3502274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Outcomes: L&amp;D Coordinators</a:t>
            </a:r>
          </a:p>
        </p:txBody>
      </p:sp>
      <p:sp>
        <p:nvSpPr>
          <p:cNvPr id="9" name="Rectangle 8">
            <a:hlinkClick r:id="rId13" action="ppaction://hlinksldjump"/>
            <a:extLst>
              <a:ext uri="{FF2B5EF4-FFF2-40B4-BE49-F238E27FC236}">
                <a16:creationId xmlns:a16="http://schemas.microsoft.com/office/drawing/2014/main" id="{F0596E3D-9250-412E-94CE-13F0ADACD75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166432" y="3066971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srgbClr val="575757">
                    <a:lumMod val="60000"/>
                    <a:lumOff val="40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Outcomes: Learner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483167A-2E60-46E6-836E-077C0D0FBAE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818431" y="2663497"/>
            <a:ext cx="225512" cy="225097"/>
          </a:xfrm>
          <a:prstGeom prst="ellipse">
            <a:avLst/>
          </a:prstGeom>
          <a:solidFill>
            <a:schemeClr val="tx2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46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587563-3445-467B-A7A8-69A009A674AE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818431" y="2663497"/>
            <a:ext cx="225512" cy="225097"/>
          </a:xfrm>
          <a:prstGeom prst="rect">
            <a:avLst/>
          </a:prstGeom>
        </p:spPr>
      </p:pic>
      <p:sp>
        <p:nvSpPr>
          <p:cNvPr id="5" name="Rectangle 4">
            <a:hlinkClick r:id="rId15" action="ppaction://hlinksldjump"/>
            <a:extLst>
              <a:ext uri="{FF2B5EF4-FFF2-40B4-BE49-F238E27FC236}">
                <a16:creationId xmlns:a16="http://schemas.microsoft.com/office/drawing/2014/main" id="{983CFD19-E8A9-490A-B219-9C1F1ECEF22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166432" y="2631668"/>
            <a:ext cx="6396918" cy="28875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462"/>
              </a:spcBef>
              <a:spcAft>
                <a:spcPts val="23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Overview: </a:t>
            </a:r>
            <a:r>
              <a:rPr kumimoji="0" lang="en-US" sz="1846" b="0" i="0" u="none" strike="noStrike" kern="1200" cap="none" spc="0" normalizeH="0" baseline="0" noProof="0" err="1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VoC</a:t>
            </a:r>
            <a:r>
              <a:rPr kumimoji="0" lang="en-US" sz="1846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Context, Research Objectives, &amp; Methodology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9BB43B3-F4AC-4AEF-B7A2-C10C2C787235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/>
          <a:lstStyle/>
          <a:p>
            <a:r>
              <a:rPr lang="en-US" err="1"/>
              <a:t>VoC</a:t>
            </a:r>
            <a:r>
              <a:rPr lang="en-US"/>
              <a:t> Readout</a:t>
            </a:r>
          </a:p>
        </p:txBody>
      </p:sp>
      <p:graphicFrame>
        <p:nvGraphicFramePr>
          <p:cNvPr id="27" name="Object 26" hidden="1">
            <a:extLst>
              <a:ext uri="{FF2B5EF4-FFF2-40B4-BE49-F238E27FC236}">
                <a16:creationId xmlns:a16="http://schemas.microsoft.com/office/drawing/2014/main" id="{497AB647-4D00-4CA2-8365-25DCB25636D9}"/>
              </a:ext>
            </a:extLst>
          </p:cNvPr>
          <p:cNvGraphicFramePr>
            <a:graphicFrameLocks noChangeAspect="1"/>
          </p:cNvGraphicFramePr>
          <p:nvPr>
            <p:custDataLst>
              <p:tags r:id="rId9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95" imgH="396" progId="TCLayout.ActiveDocument.1">
                  <p:embed/>
                </p:oleObj>
              </mc:Choice>
              <mc:Fallback>
                <p:oleObj name="think-cell Slide" r:id="rId16" imgW="395" imgH="396" progId="TCLayout.ActiveDocument.1">
                  <p:embed/>
                  <p:pic>
                    <p:nvPicPr>
                      <p:cNvPr id="27" name="Object 26" hidden="1">
                        <a:extLst>
                          <a:ext uri="{FF2B5EF4-FFF2-40B4-BE49-F238E27FC236}">
                            <a16:creationId xmlns:a16="http://schemas.microsoft.com/office/drawing/2014/main" id="{497AB647-4D00-4CA2-8365-25DCB25636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8744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973560" cy="6638290"/>
            <a:chOff x="0" y="0"/>
            <a:chExt cx="11973560" cy="663829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1973560" cy="6638290"/>
            </a:xfrm>
            <a:custGeom>
              <a:avLst/>
              <a:gdLst/>
              <a:ahLst/>
              <a:cxnLst/>
              <a:rect l="l" t="t" r="r" b="b"/>
              <a:pathLst>
                <a:path w="11973560" h="6638290">
                  <a:moveTo>
                    <a:pt x="11973000" y="6638099"/>
                  </a:moveTo>
                  <a:lnTo>
                    <a:pt x="0" y="6638099"/>
                  </a:lnTo>
                  <a:lnTo>
                    <a:pt x="0" y="0"/>
                  </a:lnTo>
                  <a:lnTo>
                    <a:pt x="11973000" y="0"/>
                  </a:lnTo>
                  <a:lnTo>
                    <a:pt x="11973000" y="6638099"/>
                  </a:lnTo>
                  <a:close/>
                </a:path>
              </a:pathLst>
            </a:custGeom>
            <a:solidFill>
              <a:srgbClr val="212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" y="5401799"/>
              <a:ext cx="1371600" cy="356615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01700" y="2849268"/>
            <a:ext cx="427037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325" dirty="0"/>
              <a:t>Thank</a:t>
            </a:r>
            <a:r>
              <a:rPr sz="6100" spc="-30" dirty="0"/>
              <a:t> </a:t>
            </a:r>
            <a:r>
              <a:rPr sz="6100" spc="-60" dirty="0"/>
              <a:t>you.</a:t>
            </a:r>
            <a:endParaRPr sz="6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" y="0"/>
            <a:ext cx="11971655" cy="6637655"/>
          </a:xfrm>
          <a:custGeom>
            <a:avLst/>
            <a:gdLst/>
            <a:ahLst/>
            <a:cxnLst/>
            <a:rect l="l" t="t" r="r" b="b"/>
            <a:pathLst>
              <a:path w="11971655" h="6637655">
                <a:moveTo>
                  <a:pt x="11971199" y="6637499"/>
                </a:moveTo>
                <a:lnTo>
                  <a:pt x="0" y="6637499"/>
                </a:lnTo>
                <a:lnTo>
                  <a:pt x="0" y="0"/>
                </a:lnTo>
                <a:lnTo>
                  <a:pt x="11971199" y="0"/>
                </a:lnTo>
                <a:lnTo>
                  <a:pt x="11971199" y="66374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87425" y="2849322"/>
            <a:ext cx="3693795" cy="955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100" spc="-20" dirty="0"/>
              <a:t>Appendix</a:t>
            </a:r>
            <a:endParaRPr sz="6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8825" y="6387160"/>
            <a:ext cx="1473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30" dirty="0">
                <a:solidFill>
                  <a:srgbClr val="525A5A"/>
                </a:solidFill>
                <a:latin typeface="Verdana"/>
                <a:cs typeface="Verdana"/>
              </a:rPr>
              <a:t>21</a:t>
            </a:r>
            <a:endParaRPr sz="800">
              <a:latin typeface="Verdana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37306" y="2550940"/>
            <a:ext cx="3058795" cy="269494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For</a:t>
            </a:r>
            <a:r>
              <a:rPr sz="24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4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Learners:</a:t>
            </a:r>
            <a:endParaRPr sz="2400">
              <a:latin typeface="Century Gothic"/>
              <a:cs typeface="Century Gothic"/>
            </a:endParaRPr>
          </a:p>
          <a:p>
            <a:pPr marL="660400" marR="470534" indent="-217170">
              <a:lnSpc>
                <a:spcPct val="100000"/>
              </a:lnSpc>
              <a:spcBef>
                <a:spcPts val="635"/>
              </a:spcBef>
              <a:buClr>
                <a:srgbClr val="1ED75F"/>
              </a:buClr>
              <a:buChar char="–"/>
              <a:tabLst>
                <a:tab pos="661035" algn="l"/>
              </a:tabLst>
            </a:pP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3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75" dirty="0">
                <a:solidFill>
                  <a:srgbClr val="575757"/>
                </a:solidFill>
                <a:latin typeface="Verdana"/>
                <a:cs typeface="Verdana"/>
              </a:rPr>
              <a:t>learner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575757"/>
                </a:solidFill>
                <a:latin typeface="Verdana"/>
                <a:cs typeface="Verdana"/>
              </a:rPr>
              <a:t>cont</a:t>
            </a:r>
            <a:r>
              <a:rPr sz="1600" spc="-90" dirty="0">
                <a:solidFill>
                  <a:srgbClr val="575757"/>
                </a:solidFill>
                <a:latin typeface="Verdana"/>
                <a:cs typeface="Verdana"/>
              </a:rPr>
              <a:t>e</a:t>
            </a:r>
            <a:r>
              <a:rPr sz="1600" spc="-130" dirty="0">
                <a:solidFill>
                  <a:srgbClr val="575757"/>
                </a:solidFill>
                <a:latin typeface="Verdana"/>
                <a:cs typeface="Verdana"/>
              </a:rPr>
              <a:t>xts:  </a:t>
            </a:r>
            <a:r>
              <a:rPr sz="1600" spc="-114" dirty="0">
                <a:solidFill>
                  <a:srgbClr val="575757"/>
                </a:solidFill>
                <a:latin typeface="Verdana"/>
                <a:cs typeface="Verdana"/>
              </a:rPr>
              <a:t>Ju</a:t>
            </a:r>
            <a:r>
              <a:rPr sz="1600" spc="-120" dirty="0">
                <a:solidFill>
                  <a:srgbClr val="575757"/>
                </a:solidFill>
                <a:latin typeface="Verdana"/>
                <a:cs typeface="Verdana"/>
              </a:rPr>
              <a:t>s</a:t>
            </a:r>
            <a:r>
              <a:rPr sz="1600" spc="-100" dirty="0">
                <a:solidFill>
                  <a:srgbClr val="575757"/>
                </a:solidFill>
                <a:latin typeface="Verdana"/>
                <a:cs typeface="Verdana"/>
              </a:rPr>
              <a:t>t</a:t>
            </a:r>
            <a:r>
              <a:rPr sz="1600" spc="-90" dirty="0">
                <a:solidFill>
                  <a:srgbClr val="575757"/>
                </a:solidFill>
                <a:latin typeface="Verdana"/>
                <a:cs typeface="Verdana"/>
              </a:rPr>
              <a:t>-in-time,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575757"/>
                </a:solidFill>
                <a:latin typeface="Verdana"/>
                <a:cs typeface="Verdana"/>
              </a:rPr>
              <a:t>Leisu</a:t>
            </a:r>
            <a:r>
              <a:rPr sz="1600" spc="-75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600" spc="-130" dirty="0">
                <a:solidFill>
                  <a:srgbClr val="575757"/>
                </a:solidFill>
                <a:latin typeface="Verdana"/>
                <a:cs typeface="Verdana"/>
              </a:rPr>
              <a:t>e,  </a:t>
            </a:r>
            <a:r>
              <a:rPr sz="1600" spc="-45" dirty="0">
                <a:solidFill>
                  <a:srgbClr val="575757"/>
                </a:solidFill>
                <a:latin typeface="Verdana"/>
                <a:cs typeface="Verdana"/>
              </a:rPr>
              <a:t>Passive</a:t>
            </a:r>
            <a:endParaRPr sz="1600">
              <a:latin typeface="Verdana"/>
              <a:cs typeface="Verdana"/>
            </a:endParaRPr>
          </a:p>
          <a:p>
            <a:pPr marL="660400" marR="5080" indent="-217170">
              <a:lnSpc>
                <a:spcPct val="100000"/>
              </a:lnSpc>
              <a:spcBef>
                <a:spcPts val="600"/>
              </a:spcBef>
              <a:buClr>
                <a:srgbClr val="1ED75F"/>
              </a:buClr>
              <a:buChar char="–"/>
              <a:tabLst>
                <a:tab pos="661035" algn="l"/>
              </a:tabLst>
            </a:pPr>
            <a:r>
              <a:rPr sz="1600" spc="-80" dirty="0">
                <a:solidFill>
                  <a:srgbClr val="575757"/>
                </a:solidFill>
                <a:latin typeface="Verdana"/>
                <a:cs typeface="Verdana"/>
              </a:rPr>
              <a:t>60-minute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575757"/>
                </a:solidFill>
                <a:latin typeface="Verdana"/>
                <a:cs typeface="Verdana"/>
              </a:rPr>
              <a:t>goal</a:t>
            </a:r>
            <a:r>
              <a:rPr sz="1600" spc="-15" dirty="0">
                <a:solidFill>
                  <a:srgbClr val="575757"/>
                </a:solidFill>
                <a:latin typeface="Verdana"/>
                <a:cs typeface="Verdana"/>
              </a:rPr>
              <a:t>-</a:t>
            </a:r>
            <a:r>
              <a:rPr sz="1600" spc="-70" dirty="0">
                <a:solidFill>
                  <a:srgbClr val="575757"/>
                </a:solidFill>
                <a:latin typeface="Verdana"/>
                <a:cs typeface="Verdana"/>
              </a:rPr>
              <a:t>oriented  </a:t>
            </a: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task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575757"/>
                </a:solidFill>
                <a:latin typeface="Verdana"/>
                <a:cs typeface="Verdana"/>
              </a:rPr>
              <a:t>obse</a:t>
            </a:r>
            <a:r>
              <a:rPr sz="1600" spc="-5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600" spc="-110" dirty="0">
                <a:solidFill>
                  <a:srgbClr val="575757"/>
                </a:solidFill>
                <a:latin typeface="Verdana"/>
                <a:cs typeface="Verdana"/>
              </a:rPr>
              <a:t>v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ations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575757"/>
                </a:solidFill>
                <a:latin typeface="Verdana"/>
                <a:cs typeface="Verdana"/>
              </a:rPr>
              <a:t>a</a:t>
            </a: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round  "ﬁnding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575757"/>
                </a:solidFill>
                <a:latin typeface="Verdana"/>
                <a:cs typeface="Verdana"/>
              </a:rPr>
              <a:t>and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using"  </a:t>
            </a:r>
            <a:r>
              <a:rPr sz="1600" spc="-65" dirty="0">
                <a:solidFill>
                  <a:srgbClr val="575757"/>
                </a:solidFill>
                <a:latin typeface="Verdana"/>
                <a:cs typeface="Verdana"/>
              </a:rPr>
              <a:t>learning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70" dirty="0">
                <a:solidFill>
                  <a:srgbClr val="575757"/>
                </a:solidFill>
                <a:latin typeface="Verdana"/>
                <a:cs typeface="Verdana"/>
              </a:rPr>
              <a:t>in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each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575757"/>
                </a:solidFill>
                <a:latin typeface="Verdana"/>
                <a:cs typeface="Verdana"/>
              </a:rPr>
              <a:t>cont</a:t>
            </a:r>
            <a:r>
              <a:rPr sz="1600" spc="-90" dirty="0">
                <a:solidFill>
                  <a:srgbClr val="575757"/>
                </a:solidFill>
                <a:latin typeface="Verdana"/>
                <a:cs typeface="Verdana"/>
              </a:rPr>
              <a:t>e</a:t>
            </a:r>
            <a:r>
              <a:rPr sz="1600" spc="-85" dirty="0">
                <a:solidFill>
                  <a:srgbClr val="575757"/>
                </a:solidFill>
                <a:latin typeface="Verdana"/>
                <a:cs typeface="Verdana"/>
              </a:rPr>
              <a:t>xt</a:t>
            </a:r>
            <a:endParaRPr sz="1600">
              <a:latin typeface="Verdana"/>
              <a:cs typeface="Verdana"/>
            </a:endParaRPr>
          </a:p>
          <a:p>
            <a:pPr marL="660400" indent="-217804">
              <a:lnSpc>
                <a:spcPct val="100000"/>
              </a:lnSpc>
              <a:spcBef>
                <a:spcPts val="600"/>
              </a:spcBef>
              <a:buClr>
                <a:srgbClr val="1ED75F"/>
              </a:buClr>
              <a:buChar char="–"/>
              <a:tabLst>
                <a:tab pos="661035" algn="l"/>
              </a:tabLst>
            </a:pP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9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pa</a:t>
            </a:r>
            <a:r>
              <a:rPr sz="1600" spc="20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ticipants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7300" y="1639761"/>
            <a:ext cx="2878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45" dirty="0">
                <a:solidFill>
                  <a:srgbClr val="212721"/>
                </a:solidFill>
                <a:latin typeface="Century Gothic"/>
                <a:cs typeface="Century Gothic"/>
              </a:rPr>
              <a:t>Research</a:t>
            </a:r>
            <a:r>
              <a:rPr sz="3000" b="1" spc="-80" dirty="0">
                <a:solidFill>
                  <a:srgbClr val="212721"/>
                </a:solidFill>
                <a:latin typeface="Century Gothic"/>
                <a:cs typeface="Century Gothic"/>
              </a:rPr>
              <a:t> </a:t>
            </a:r>
            <a:r>
              <a:rPr sz="3000" b="1" spc="-40" dirty="0">
                <a:solidFill>
                  <a:srgbClr val="212721"/>
                </a:solidFill>
                <a:latin typeface="Century Gothic"/>
                <a:cs typeface="Century Gothic"/>
              </a:rPr>
              <a:t>focus:</a:t>
            </a:r>
            <a:endParaRPr sz="300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7300" y="558608"/>
            <a:ext cx="107981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95" dirty="0">
                <a:solidFill>
                  <a:srgbClr val="1ED75F"/>
                </a:solidFill>
              </a:rPr>
              <a:t>Our</a:t>
            </a:r>
            <a:r>
              <a:rPr sz="3100" spc="35" dirty="0">
                <a:solidFill>
                  <a:srgbClr val="1ED75F"/>
                </a:solidFill>
              </a:rPr>
              <a:t> </a:t>
            </a:r>
            <a:r>
              <a:rPr sz="3100" spc="-20" dirty="0">
                <a:solidFill>
                  <a:srgbClr val="1ED75F"/>
                </a:solidFill>
              </a:rPr>
              <a:t>Approach</a:t>
            </a:r>
            <a:r>
              <a:rPr sz="3100" spc="35" dirty="0">
                <a:solidFill>
                  <a:srgbClr val="1ED75F"/>
                </a:solidFill>
              </a:rPr>
              <a:t> </a:t>
            </a:r>
            <a:r>
              <a:rPr sz="3100" spc="-915" dirty="0">
                <a:solidFill>
                  <a:srgbClr val="1ED75F"/>
                </a:solidFill>
              </a:rPr>
              <a:t>|</a:t>
            </a:r>
            <a:r>
              <a:rPr sz="3100" spc="30" dirty="0">
                <a:solidFill>
                  <a:srgbClr val="1ED75F"/>
                </a:solidFill>
              </a:rPr>
              <a:t> </a:t>
            </a:r>
            <a:r>
              <a:rPr sz="3100" spc="-75" dirty="0">
                <a:solidFill>
                  <a:srgbClr val="212721"/>
                </a:solidFill>
              </a:rPr>
              <a:t>Conducted</a:t>
            </a:r>
            <a:r>
              <a:rPr sz="3100" spc="35" dirty="0">
                <a:solidFill>
                  <a:srgbClr val="212721"/>
                </a:solidFill>
              </a:rPr>
              <a:t> </a:t>
            </a:r>
            <a:r>
              <a:rPr sz="3100" spc="155" dirty="0">
                <a:solidFill>
                  <a:srgbClr val="212721"/>
                </a:solidFill>
              </a:rPr>
              <a:t>User</a:t>
            </a:r>
            <a:r>
              <a:rPr sz="3100" spc="35" dirty="0">
                <a:solidFill>
                  <a:srgbClr val="212721"/>
                </a:solidFill>
              </a:rPr>
              <a:t> </a:t>
            </a:r>
            <a:r>
              <a:rPr sz="3100" dirty="0">
                <a:solidFill>
                  <a:srgbClr val="212721"/>
                </a:solidFill>
              </a:rPr>
              <a:t>Research</a:t>
            </a:r>
            <a:r>
              <a:rPr sz="3100" spc="35" dirty="0">
                <a:solidFill>
                  <a:srgbClr val="212721"/>
                </a:solidFill>
              </a:rPr>
              <a:t> </a:t>
            </a:r>
            <a:r>
              <a:rPr sz="3100" spc="220" dirty="0">
                <a:solidFill>
                  <a:srgbClr val="212721"/>
                </a:solidFill>
              </a:rPr>
              <a:t>with</a:t>
            </a:r>
            <a:r>
              <a:rPr sz="3100" spc="35" dirty="0">
                <a:solidFill>
                  <a:srgbClr val="212721"/>
                </a:solidFill>
              </a:rPr>
              <a:t> </a:t>
            </a:r>
            <a:r>
              <a:rPr sz="3100" spc="90" dirty="0">
                <a:solidFill>
                  <a:srgbClr val="212721"/>
                </a:solidFill>
              </a:rPr>
              <a:t>MERGE*</a:t>
            </a:r>
            <a:endParaRPr sz="3100"/>
          </a:p>
        </p:txBody>
      </p:sp>
      <p:sp>
        <p:nvSpPr>
          <p:cNvPr id="6" name="object 6"/>
          <p:cNvSpPr txBox="1"/>
          <p:nvPr/>
        </p:nvSpPr>
        <p:spPr>
          <a:xfrm>
            <a:off x="1545827" y="6416946"/>
            <a:ext cx="422084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55" dirty="0">
                <a:solidFill>
                  <a:srgbClr val="575757"/>
                </a:solidFill>
                <a:latin typeface="Verdana"/>
                <a:cs typeface="Verdana"/>
              </a:rPr>
              <a:t>*MERGE</a:t>
            </a:r>
            <a:r>
              <a:rPr sz="1000" spc="-9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575757"/>
                </a:solidFill>
                <a:latin typeface="Verdana"/>
                <a:cs typeface="Verdana"/>
              </a:rPr>
              <a:t>is</a:t>
            </a:r>
            <a:r>
              <a:rPr sz="1000" spc="-8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575757"/>
                </a:solidFill>
                <a:latin typeface="Verdana"/>
                <a:cs typeface="Verdana"/>
              </a:rPr>
              <a:t>our</a:t>
            </a:r>
            <a:r>
              <a:rPr sz="1000" spc="-8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575757"/>
                </a:solidFill>
                <a:latin typeface="Verdana"/>
                <a:cs typeface="Verdana"/>
              </a:rPr>
              <a:t>external</a:t>
            </a:r>
            <a:r>
              <a:rPr sz="1000" spc="-8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575757"/>
                </a:solidFill>
                <a:latin typeface="Verdana"/>
                <a:cs typeface="Verdana"/>
              </a:rPr>
              <a:t>partner</a:t>
            </a:r>
            <a:r>
              <a:rPr sz="1000" spc="-8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575757"/>
                </a:solidFill>
                <a:latin typeface="Verdana"/>
                <a:cs typeface="Verdana"/>
              </a:rPr>
              <a:t>conducting</a:t>
            </a:r>
            <a:r>
              <a:rPr sz="1000" spc="-8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575757"/>
                </a:solidFill>
                <a:latin typeface="Verdana"/>
                <a:cs typeface="Verdana"/>
              </a:rPr>
              <a:t>direct-customers'</a:t>
            </a:r>
            <a:r>
              <a:rPr sz="1000" spc="-9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575757"/>
                </a:solidFill>
                <a:latin typeface="Verdana"/>
                <a:cs typeface="Verdana"/>
              </a:rPr>
              <a:t>interviews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09724" y="2550937"/>
            <a:ext cx="4302760" cy="171958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24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For</a:t>
            </a:r>
            <a:r>
              <a:rPr sz="24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400" b="1" spc="150" dirty="0">
                <a:solidFill>
                  <a:srgbClr val="1ED75F"/>
                </a:solidFill>
                <a:latin typeface="Century Gothic"/>
                <a:cs typeface="Century Gothic"/>
              </a:rPr>
              <a:t>L&amp;D</a:t>
            </a:r>
            <a:r>
              <a:rPr sz="24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4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Coordinators</a:t>
            </a:r>
            <a:r>
              <a:rPr sz="24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4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(LDCs):</a:t>
            </a:r>
            <a:endParaRPr sz="2400">
              <a:latin typeface="Century Gothic"/>
              <a:cs typeface="Century Gothic"/>
            </a:endParaRPr>
          </a:p>
          <a:p>
            <a:pPr marL="660400" indent="-217170">
              <a:lnSpc>
                <a:spcPct val="100000"/>
              </a:lnSpc>
              <a:spcBef>
                <a:spcPts val="635"/>
              </a:spcBef>
              <a:buClr>
                <a:srgbClr val="1ED75F"/>
              </a:buClr>
              <a:buChar char="–"/>
              <a:tabLst>
                <a:tab pos="660400" algn="l"/>
              </a:tabLst>
            </a:pP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1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140" dirty="0">
                <a:solidFill>
                  <a:srgbClr val="575757"/>
                </a:solidFill>
                <a:latin typeface="Verdana"/>
                <a:cs typeface="Verdana"/>
              </a:rPr>
              <a:t>k</a:t>
            </a:r>
            <a:r>
              <a:rPr sz="1600" spc="-95" dirty="0">
                <a:solidFill>
                  <a:srgbClr val="575757"/>
                </a:solidFill>
                <a:latin typeface="Verdana"/>
                <a:cs typeface="Verdana"/>
              </a:rPr>
              <a:t>e</a:t>
            </a:r>
            <a:r>
              <a:rPr sz="1600" spc="-100" dirty="0">
                <a:solidFill>
                  <a:srgbClr val="575757"/>
                </a:solidFill>
                <a:latin typeface="Verdana"/>
                <a:cs typeface="Verdana"/>
              </a:rPr>
              <a:t>y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575757"/>
                </a:solidFill>
                <a:latin typeface="Verdana"/>
                <a:cs typeface="Verdana"/>
              </a:rPr>
              <a:t>p</a:t>
            </a:r>
            <a:r>
              <a:rPr sz="1600" spc="-75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600" spc="-105" dirty="0">
                <a:solidFill>
                  <a:srgbClr val="575757"/>
                </a:solidFill>
                <a:latin typeface="Verdana"/>
                <a:cs typeface="Verdana"/>
              </a:rPr>
              <a:t>ocess: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35" dirty="0">
                <a:solidFill>
                  <a:srgbClr val="575757"/>
                </a:solidFill>
                <a:latin typeface="Verdana"/>
                <a:cs typeface="Verdana"/>
              </a:rPr>
              <a:t>F</a:t>
            </a: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eedback</a:t>
            </a:r>
            <a:endParaRPr sz="1600">
              <a:latin typeface="Verdana"/>
              <a:cs typeface="Verdana"/>
            </a:endParaRPr>
          </a:p>
          <a:p>
            <a:pPr marL="660400" marR="883285" indent="-217170">
              <a:lnSpc>
                <a:spcPct val="100000"/>
              </a:lnSpc>
              <a:spcBef>
                <a:spcPts val="600"/>
              </a:spcBef>
              <a:buClr>
                <a:srgbClr val="1ED75F"/>
              </a:buClr>
              <a:buChar char="–"/>
              <a:tabLst>
                <a:tab pos="660400" algn="l"/>
              </a:tabLst>
            </a:pPr>
            <a:r>
              <a:rPr sz="1600" spc="-80" dirty="0">
                <a:solidFill>
                  <a:srgbClr val="575757"/>
                </a:solidFill>
                <a:latin typeface="Verdana"/>
                <a:cs typeface="Verdana"/>
              </a:rPr>
              <a:t>75-minute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575757"/>
                </a:solidFill>
                <a:latin typeface="Verdana"/>
                <a:cs typeface="Verdana"/>
              </a:rPr>
              <a:t>goal</a:t>
            </a:r>
            <a:r>
              <a:rPr sz="1600" spc="-15" dirty="0">
                <a:solidFill>
                  <a:srgbClr val="575757"/>
                </a:solidFill>
                <a:latin typeface="Verdana"/>
                <a:cs typeface="Verdana"/>
              </a:rPr>
              <a:t>-</a:t>
            </a:r>
            <a:r>
              <a:rPr sz="1600" spc="-75" dirty="0">
                <a:solidFill>
                  <a:srgbClr val="575757"/>
                </a:solidFill>
                <a:latin typeface="Verdana"/>
                <a:cs typeface="Verdana"/>
              </a:rPr>
              <a:t>oriented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task  </a:t>
            </a: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observations</a:t>
            </a:r>
            <a:endParaRPr sz="1600">
              <a:latin typeface="Verdana"/>
              <a:cs typeface="Verdana"/>
            </a:endParaRPr>
          </a:p>
          <a:p>
            <a:pPr marL="660400" indent="-217170">
              <a:lnSpc>
                <a:spcPct val="100000"/>
              </a:lnSpc>
              <a:spcBef>
                <a:spcPts val="600"/>
              </a:spcBef>
              <a:buClr>
                <a:srgbClr val="1ED75F"/>
              </a:buClr>
              <a:buChar char="–"/>
              <a:tabLst>
                <a:tab pos="660400" algn="l"/>
              </a:tabLst>
            </a:pPr>
            <a:r>
              <a:rPr sz="1600" spc="-60" dirty="0">
                <a:solidFill>
                  <a:srgbClr val="575757"/>
                </a:solidFill>
                <a:latin typeface="Verdana"/>
                <a:cs typeface="Verdana"/>
              </a:rPr>
              <a:t>5</a:t>
            </a:r>
            <a:r>
              <a:rPr sz="1600" spc="-14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pa</a:t>
            </a:r>
            <a:r>
              <a:rPr sz="1600" spc="20" dirty="0">
                <a:solidFill>
                  <a:srgbClr val="575757"/>
                </a:solidFill>
                <a:latin typeface="Verdana"/>
                <a:cs typeface="Verdana"/>
              </a:rPr>
              <a:t>r</a:t>
            </a:r>
            <a:r>
              <a:rPr sz="1600" spc="-55" dirty="0">
                <a:solidFill>
                  <a:srgbClr val="575757"/>
                </a:solidFill>
                <a:latin typeface="Verdana"/>
                <a:cs typeface="Verdana"/>
              </a:rPr>
              <a:t>ticipants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938151" y="2081213"/>
            <a:ext cx="316230" cy="4079240"/>
            <a:chOff x="5938151" y="2081213"/>
            <a:chExt cx="316230" cy="4079240"/>
          </a:xfrm>
        </p:grpSpPr>
        <p:sp>
          <p:nvSpPr>
            <p:cNvPr id="9" name="object 9"/>
            <p:cNvSpPr/>
            <p:nvPr/>
          </p:nvSpPr>
          <p:spPr>
            <a:xfrm>
              <a:off x="6096000" y="2081213"/>
              <a:ext cx="0" cy="4079240"/>
            </a:xfrm>
            <a:custGeom>
              <a:avLst/>
              <a:gdLst/>
              <a:ahLst/>
              <a:cxnLst/>
              <a:rect l="l" t="t" r="r" b="b"/>
              <a:pathLst>
                <a:path h="4079240">
                  <a:moveTo>
                    <a:pt x="0" y="0"/>
                  </a:moveTo>
                  <a:lnTo>
                    <a:pt x="0" y="4079099"/>
                  </a:lnTo>
                </a:path>
              </a:pathLst>
            </a:custGeom>
            <a:ln w="9524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42913" y="3967298"/>
              <a:ext cx="306705" cy="307340"/>
            </a:xfrm>
            <a:custGeom>
              <a:avLst/>
              <a:gdLst/>
              <a:ahLst/>
              <a:cxnLst/>
              <a:rect l="l" t="t" r="r" b="b"/>
              <a:pathLst>
                <a:path w="306704" h="307339">
                  <a:moveTo>
                    <a:pt x="153085" y="306910"/>
                  </a:moveTo>
                  <a:lnTo>
                    <a:pt x="104754" y="299101"/>
                  </a:lnTo>
                  <a:lnTo>
                    <a:pt x="62738" y="277344"/>
                  </a:lnTo>
                  <a:lnTo>
                    <a:pt x="29578" y="244146"/>
                  </a:lnTo>
                  <a:lnTo>
                    <a:pt x="7818" y="202015"/>
                  </a:lnTo>
                  <a:lnTo>
                    <a:pt x="0" y="153455"/>
                  </a:lnTo>
                  <a:lnTo>
                    <a:pt x="7818" y="105007"/>
                  </a:lnTo>
                  <a:lnTo>
                    <a:pt x="29578" y="62889"/>
                  </a:lnTo>
                  <a:lnTo>
                    <a:pt x="62738" y="29650"/>
                  </a:lnTo>
                  <a:lnTo>
                    <a:pt x="104754" y="7837"/>
                  </a:lnTo>
                  <a:lnTo>
                    <a:pt x="153085" y="0"/>
                  </a:lnTo>
                  <a:lnTo>
                    <a:pt x="201528" y="7837"/>
                  </a:lnTo>
                  <a:lnTo>
                    <a:pt x="243558" y="29650"/>
                  </a:lnTo>
                  <a:lnTo>
                    <a:pt x="276676" y="62889"/>
                  </a:lnTo>
                  <a:lnTo>
                    <a:pt x="298381" y="105007"/>
                  </a:lnTo>
                  <a:lnTo>
                    <a:pt x="306171" y="153455"/>
                  </a:lnTo>
                  <a:lnTo>
                    <a:pt x="298381" y="202015"/>
                  </a:lnTo>
                  <a:lnTo>
                    <a:pt x="276676" y="244146"/>
                  </a:lnTo>
                  <a:lnTo>
                    <a:pt x="243558" y="277344"/>
                  </a:lnTo>
                  <a:lnTo>
                    <a:pt x="201528" y="299101"/>
                  </a:lnTo>
                  <a:lnTo>
                    <a:pt x="153085" y="306910"/>
                  </a:lnTo>
                  <a:close/>
                </a:path>
              </a:pathLst>
            </a:custGeom>
            <a:solidFill>
              <a:srgbClr val="1ED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42913" y="3967298"/>
              <a:ext cx="306705" cy="307340"/>
            </a:xfrm>
            <a:custGeom>
              <a:avLst/>
              <a:gdLst/>
              <a:ahLst/>
              <a:cxnLst/>
              <a:rect l="l" t="t" r="r" b="b"/>
              <a:pathLst>
                <a:path w="306704" h="307339">
                  <a:moveTo>
                    <a:pt x="0" y="153455"/>
                  </a:moveTo>
                  <a:lnTo>
                    <a:pt x="7818" y="105007"/>
                  </a:lnTo>
                  <a:lnTo>
                    <a:pt x="29578" y="62889"/>
                  </a:lnTo>
                  <a:lnTo>
                    <a:pt x="62738" y="29650"/>
                  </a:lnTo>
                  <a:lnTo>
                    <a:pt x="104754" y="7837"/>
                  </a:lnTo>
                  <a:lnTo>
                    <a:pt x="153085" y="0"/>
                  </a:lnTo>
                  <a:lnTo>
                    <a:pt x="201528" y="7837"/>
                  </a:lnTo>
                  <a:lnTo>
                    <a:pt x="243558" y="29650"/>
                  </a:lnTo>
                  <a:lnTo>
                    <a:pt x="276676" y="62889"/>
                  </a:lnTo>
                  <a:lnTo>
                    <a:pt x="298381" y="105007"/>
                  </a:lnTo>
                  <a:lnTo>
                    <a:pt x="306171" y="153455"/>
                  </a:lnTo>
                  <a:lnTo>
                    <a:pt x="298381" y="202015"/>
                  </a:lnTo>
                  <a:lnTo>
                    <a:pt x="276676" y="244146"/>
                  </a:lnTo>
                  <a:lnTo>
                    <a:pt x="243558" y="277344"/>
                  </a:lnTo>
                  <a:lnTo>
                    <a:pt x="201528" y="299101"/>
                  </a:lnTo>
                  <a:lnTo>
                    <a:pt x="153085" y="306910"/>
                  </a:lnTo>
                  <a:lnTo>
                    <a:pt x="104754" y="299101"/>
                  </a:lnTo>
                  <a:lnTo>
                    <a:pt x="62738" y="277344"/>
                  </a:lnTo>
                  <a:lnTo>
                    <a:pt x="29578" y="244146"/>
                  </a:lnTo>
                  <a:lnTo>
                    <a:pt x="7818" y="202015"/>
                  </a:lnTo>
                  <a:lnTo>
                    <a:pt x="0" y="153455"/>
                  </a:lnTo>
                  <a:close/>
                </a:path>
              </a:pathLst>
            </a:custGeom>
            <a:ln w="9524">
              <a:solidFill>
                <a:srgbClr val="1ED75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59344" y="4009559"/>
              <a:ext cx="120250" cy="2247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0AFA317-C1FE-4B13-9756-908B7444C4D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0AFA317-C1FE-4B13-9756-908B7444C4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ee4pContent1"/>
          <p:cNvSpPr txBox="1"/>
          <p:nvPr/>
        </p:nvSpPr>
        <p:spPr>
          <a:xfrm>
            <a:off x="630000" y="1396209"/>
            <a:ext cx="4386077" cy="3204000"/>
          </a:xfrm>
          <a:prstGeom prst="rect">
            <a:avLst/>
          </a:prstGeom>
          <a:ln cap="rnd">
            <a:noFill/>
          </a:ln>
        </p:spPr>
        <p:txBody>
          <a:bodyPr vert="horz" wrap="square" lIns="0" tIns="0" rIns="0" bIns="0" rtlCol="0">
            <a:noAutofit/>
          </a:bodyPr>
          <a:lstStyle>
            <a:lvl1pPr lv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  <a:lvl2pPr marL="324000" lvl="1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2pPr>
            <a:lvl3pPr marL="648000" lvl="2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–"/>
              <a:defRPr sz="2000">
                <a:latin typeface="Trebuchet MS" panose="020B0603020202020204" pitchFamily="34" charset="0"/>
                <a:sym typeface="Trebuchet MS" panose="020B0603020202020204" pitchFamily="34" charset="0"/>
              </a:defRPr>
            </a:lvl3pPr>
            <a:lvl4pPr marL="0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​"/>
              <a:defRPr sz="2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4pPr>
            <a:lvl5pPr marL="0" lvl="4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Trebuchet MS" panose="020B0603020202020204" pitchFamily="34" charset="0"/>
              <a:buChar char="​"/>
              <a:defRPr sz="2400" b="1">
                <a:latin typeface="Trebuchet MS" panose="020B0603020202020204" pitchFamily="34" charset="0"/>
                <a:sym typeface="Trebuchet MS" panose="020B0603020202020204" pitchFamily="34" charset="0"/>
              </a:defRPr>
            </a:lvl5pPr>
            <a:lvl6pPr marL="324000" lvl="5" indent="-21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Trebuchet MS" panose="020B0603020202020204" pitchFamily="34" charset="0"/>
              <a:buChar char="•"/>
              <a:defRPr sz="2400">
                <a:latin typeface="Trebuchet MS" panose="020B0603020202020204" pitchFamily="34" charset="0"/>
                <a:sym typeface="Trebuchet MS" panose="020B0603020202020204" pitchFamily="34" charset="0"/>
              </a:defRPr>
            </a:lvl6pPr>
            <a:lvl7pPr marL="0" lvl="6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54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7pPr>
            <a:lvl8pPr marL="0" lvl="7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66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8pPr>
            <a:lvl9pPr marL="0" lvl="8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Trebuchet MS" panose="020B0603020202020204" pitchFamily="34" charset="0"/>
              <a:buChar char="​"/>
              <a:defRPr sz="4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Target user feedback on L&amp;D and LAB has been declining: NPS, People Survey, Quarterly Pulse Checks.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Team has leveraged some quant &amp; qual user feedback to try to identify key pain / intervention points…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…and has tested several potential improvements…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Trebuchet MS"/>
                <a:ea typeface="+mn-ea"/>
                <a:cs typeface="+mn-cs"/>
                <a:sym typeface="Trebuchet MS" panose="020B0603020202020204" pitchFamily="34" charset="0"/>
              </a:rPr>
              <a:t>…but the needle is not moving enough.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575757"/>
              </a:solidFill>
              <a:effectLst/>
              <a:uLnTx/>
              <a:uFillTx/>
              <a:latin typeface="Trebuchet MS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000" y="622800"/>
            <a:ext cx="4818300" cy="470898"/>
          </a:xfrm>
        </p:spPr>
        <p:txBody>
          <a:bodyPr vert="horz"/>
          <a:lstStyle/>
          <a:p>
            <a:r>
              <a:rPr lang="en-US"/>
              <a:t>What is the problem?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5E84CA5-9A7E-4DB5-8553-9ACEACB64300}"/>
              </a:ext>
            </a:extLst>
          </p:cNvPr>
          <p:cNvSpPr txBox="1">
            <a:spLocks/>
          </p:cNvSpPr>
          <p:nvPr/>
        </p:nvSpPr>
        <p:spPr>
          <a:xfrm>
            <a:off x="6210300" y="622800"/>
            <a:ext cx="5610225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j-ea"/>
                <a:cs typeface="+mj-cs"/>
                <a:sym typeface="Trebuchet MS" panose="020B0603020202020204" pitchFamily="34" charset="0"/>
              </a:rPr>
              <a:t>What are we doing about it?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6D14F8-2650-4CAC-A692-81C2598F6EAB}"/>
              </a:ext>
            </a:extLst>
          </p:cNvPr>
          <p:cNvSpPr txBox="1"/>
          <p:nvPr/>
        </p:nvSpPr>
        <p:spPr>
          <a:xfrm>
            <a:off x="6350979" y="1396209"/>
            <a:ext cx="5211022" cy="5324535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The L&amp;D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VoC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 aims to build confidence and prioritize solutions to root causes of pain points in our customer's experience– learners and L&amp;D admins. More specifically: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Identify largest root causes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of pain &amp; intervention points - to take on as a function – whether digital or not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Quantify the impact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potential improvements will have on improving L&amp;D feedback &amp; usage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D4DF33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Prioritize roadmap effectively; 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What digital tools' initiatives should the HR function prioritize to improve our learners' experience in Q4/2022 and beyond?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rebuchet MS" panose="020B0603020202020204" pitchFamily="34" charset="0"/>
              <a:buChar char="​"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84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0074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4" y="6406051"/>
            <a:ext cx="640077" cy="1540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27375" y="389229"/>
            <a:ext cx="2704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Project</a:t>
            </a:r>
            <a:r>
              <a:rPr spc="-50" dirty="0"/>
              <a:t> </a:t>
            </a:r>
            <a:r>
              <a:rPr spc="-10" dirty="0"/>
              <a:t>Goals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7896888" y="1623304"/>
            <a:ext cx="947419" cy="664845"/>
            <a:chOff x="7896888" y="1623304"/>
            <a:chExt cx="947419" cy="66484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3443" y="1685008"/>
              <a:ext cx="219141" cy="25346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31302" y="1960422"/>
              <a:ext cx="612775" cy="327660"/>
            </a:xfrm>
            <a:custGeom>
              <a:avLst/>
              <a:gdLst/>
              <a:ahLst/>
              <a:cxnLst/>
              <a:rect l="l" t="t" r="r" b="b"/>
              <a:pathLst>
                <a:path w="612775" h="327660">
                  <a:moveTo>
                    <a:pt x="612749" y="239280"/>
                  </a:moveTo>
                  <a:lnTo>
                    <a:pt x="607936" y="184264"/>
                  </a:lnTo>
                  <a:lnTo>
                    <a:pt x="593432" y="134518"/>
                  </a:lnTo>
                  <a:lnTo>
                    <a:pt x="571106" y="93941"/>
                  </a:lnTo>
                  <a:lnTo>
                    <a:pt x="541997" y="59994"/>
                  </a:lnTo>
                  <a:lnTo>
                    <a:pt x="507199" y="30149"/>
                  </a:lnTo>
                  <a:lnTo>
                    <a:pt x="467753" y="1905"/>
                  </a:lnTo>
                  <a:lnTo>
                    <a:pt x="464972" y="0"/>
                  </a:lnTo>
                  <a:lnTo>
                    <a:pt x="461175" y="698"/>
                  </a:lnTo>
                  <a:lnTo>
                    <a:pt x="459257" y="3479"/>
                  </a:lnTo>
                  <a:lnTo>
                    <a:pt x="457377" y="6286"/>
                  </a:lnTo>
                  <a:lnTo>
                    <a:pt x="458114" y="10045"/>
                  </a:lnTo>
                  <a:lnTo>
                    <a:pt x="460883" y="11912"/>
                  </a:lnTo>
                  <a:lnTo>
                    <a:pt x="498932" y="39166"/>
                  </a:lnTo>
                  <a:lnTo>
                    <a:pt x="532498" y="67881"/>
                  </a:lnTo>
                  <a:lnTo>
                    <a:pt x="560552" y="100418"/>
                  </a:lnTo>
                  <a:lnTo>
                    <a:pt x="582028" y="139153"/>
                  </a:lnTo>
                  <a:lnTo>
                    <a:pt x="595922" y="186474"/>
                  </a:lnTo>
                  <a:lnTo>
                    <a:pt x="600659" y="236829"/>
                  </a:lnTo>
                  <a:lnTo>
                    <a:pt x="596684" y="259448"/>
                  </a:lnTo>
                  <a:lnTo>
                    <a:pt x="566864" y="294005"/>
                  </a:lnTo>
                  <a:lnTo>
                    <a:pt x="501396" y="310400"/>
                  </a:lnTo>
                  <a:lnTo>
                    <a:pt x="453466" y="313575"/>
                  </a:lnTo>
                  <a:lnTo>
                    <a:pt x="394322" y="314744"/>
                  </a:lnTo>
                  <a:lnTo>
                    <a:pt x="323138" y="314921"/>
                  </a:lnTo>
                  <a:lnTo>
                    <a:pt x="288671" y="314921"/>
                  </a:lnTo>
                  <a:lnTo>
                    <a:pt x="288290" y="314871"/>
                  </a:lnTo>
                  <a:lnTo>
                    <a:pt x="287896" y="314871"/>
                  </a:lnTo>
                  <a:lnTo>
                    <a:pt x="287553" y="314921"/>
                  </a:lnTo>
                  <a:lnTo>
                    <a:pt x="205384" y="314629"/>
                  </a:lnTo>
                  <a:lnTo>
                    <a:pt x="139039" y="312623"/>
                  </a:lnTo>
                  <a:lnTo>
                    <a:pt x="88176" y="307187"/>
                  </a:lnTo>
                  <a:lnTo>
                    <a:pt x="51358" y="296583"/>
                  </a:lnTo>
                  <a:lnTo>
                    <a:pt x="16217" y="259816"/>
                  </a:lnTo>
                  <a:lnTo>
                    <a:pt x="11836" y="237185"/>
                  </a:lnTo>
                  <a:lnTo>
                    <a:pt x="12179" y="212407"/>
                  </a:lnTo>
                  <a:lnTo>
                    <a:pt x="28397" y="139979"/>
                  </a:lnTo>
                  <a:lnTo>
                    <a:pt x="49568" y="101422"/>
                  </a:lnTo>
                  <a:lnTo>
                    <a:pt x="77774" y="68757"/>
                  </a:lnTo>
                  <a:lnTo>
                    <a:pt x="111874" y="39674"/>
                  </a:lnTo>
                  <a:lnTo>
                    <a:pt x="150710" y="11912"/>
                  </a:lnTo>
                  <a:lnTo>
                    <a:pt x="153479" y="10020"/>
                  </a:lnTo>
                  <a:lnTo>
                    <a:pt x="154178" y="6235"/>
                  </a:lnTo>
                  <a:lnTo>
                    <a:pt x="150380" y="711"/>
                  </a:lnTo>
                  <a:lnTo>
                    <a:pt x="146608" y="12"/>
                  </a:lnTo>
                  <a:lnTo>
                    <a:pt x="143840" y="1905"/>
                  </a:lnTo>
                  <a:lnTo>
                    <a:pt x="103606" y="30670"/>
                  </a:lnTo>
                  <a:lnTo>
                    <a:pt x="68275" y="60896"/>
                  </a:lnTo>
                  <a:lnTo>
                    <a:pt x="39027" y="95034"/>
                  </a:lnTo>
                  <a:lnTo>
                    <a:pt x="17081" y="135496"/>
                  </a:lnTo>
                  <a:lnTo>
                    <a:pt x="3606" y="184746"/>
                  </a:lnTo>
                  <a:lnTo>
                    <a:pt x="0" y="239877"/>
                  </a:lnTo>
                  <a:lnTo>
                    <a:pt x="5321" y="265010"/>
                  </a:lnTo>
                  <a:lnTo>
                    <a:pt x="39077" y="303898"/>
                  </a:lnTo>
                  <a:lnTo>
                    <a:pt x="107188" y="322072"/>
                  </a:lnTo>
                  <a:lnTo>
                    <a:pt x="156184" y="325602"/>
                  </a:lnTo>
                  <a:lnTo>
                    <a:pt x="216382" y="326898"/>
                  </a:lnTo>
                  <a:lnTo>
                    <a:pt x="284899" y="327088"/>
                  </a:lnTo>
                  <a:lnTo>
                    <a:pt x="285305" y="327406"/>
                  </a:lnTo>
                  <a:lnTo>
                    <a:pt x="288671" y="327088"/>
                  </a:lnTo>
                  <a:lnTo>
                    <a:pt x="323138" y="327088"/>
                  </a:lnTo>
                  <a:lnTo>
                    <a:pt x="396100" y="326898"/>
                  </a:lnTo>
                  <a:lnTo>
                    <a:pt x="456793" y="325589"/>
                  </a:lnTo>
                  <a:lnTo>
                    <a:pt x="506158" y="322021"/>
                  </a:lnTo>
                  <a:lnTo>
                    <a:pt x="545109" y="315099"/>
                  </a:lnTo>
                  <a:lnTo>
                    <a:pt x="595490" y="286626"/>
                  </a:lnTo>
                  <a:lnTo>
                    <a:pt x="607923" y="264490"/>
                  </a:lnTo>
                  <a:lnTo>
                    <a:pt x="612749" y="2392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368652" y="1623304"/>
              <a:ext cx="337185" cy="389255"/>
            </a:xfrm>
            <a:custGeom>
              <a:avLst/>
              <a:gdLst/>
              <a:ahLst/>
              <a:cxnLst/>
              <a:rect l="l" t="t" r="r" b="b"/>
              <a:pathLst>
                <a:path w="337184" h="389255">
                  <a:moveTo>
                    <a:pt x="168374" y="388716"/>
                  </a:moveTo>
                  <a:lnTo>
                    <a:pt x="126398" y="380416"/>
                  </a:lnTo>
                  <a:lnTo>
                    <a:pt x="86956" y="357429"/>
                  </a:lnTo>
                  <a:lnTo>
                    <a:pt x="52322" y="322626"/>
                  </a:lnTo>
                  <a:lnTo>
                    <a:pt x="24769" y="278877"/>
                  </a:lnTo>
                  <a:lnTo>
                    <a:pt x="6571" y="229053"/>
                  </a:lnTo>
                  <a:lnTo>
                    <a:pt x="0" y="176026"/>
                  </a:lnTo>
                  <a:lnTo>
                    <a:pt x="5699" y="127573"/>
                  </a:lnTo>
                  <a:lnTo>
                    <a:pt x="21979" y="85059"/>
                  </a:lnTo>
                  <a:lnTo>
                    <a:pt x="47614" y="49765"/>
                  </a:lnTo>
                  <a:lnTo>
                    <a:pt x="81375" y="22971"/>
                  </a:lnTo>
                  <a:lnTo>
                    <a:pt x="122038" y="5956"/>
                  </a:lnTo>
                  <a:lnTo>
                    <a:pt x="168374" y="0"/>
                  </a:lnTo>
                  <a:lnTo>
                    <a:pt x="214715" y="5956"/>
                  </a:lnTo>
                  <a:lnTo>
                    <a:pt x="229562" y="12167"/>
                  </a:lnTo>
                  <a:lnTo>
                    <a:pt x="168374" y="12167"/>
                  </a:lnTo>
                  <a:lnTo>
                    <a:pt x="125383" y="17710"/>
                  </a:lnTo>
                  <a:lnTo>
                    <a:pt x="87660" y="33546"/>
                  </a:lnTo>
                  <a:lnTo>
                    <a:pt x="56341" y="58486"/>
                  </a:lnTo>
                  <a:lnTo>
                    <a:pt x="32563" y="91338"/>
                  </a:lnTo>
                  <a:lnTo>
                    <a:pt x="17463" y="130915"/>
                  </a:lnTo>
                  <a:lnTo>
                    <a:pt x="12177" y="176026"/>
                  </a:lnTo>
                  <a:lnTo>
                    <a:pt x="18275" y="226012"/>
                  </a:lnTo>
                  <a:lnTo>
                    <a:pt x="35161" y="272983"/>
                  </a:lnTo>
                  <a:lnTo>
                    <a:pt x="60725" y="314230"/>
                  </a:lnTo>
                  <a:lnTo>
                    <a:pt x="92855" y="347046"/>
                  </a:lnTo>
                  <a:lnTo>
                    <a:pt x="129442" y="368722"/>
                  </a:lnTo>
                  <a:lnTo>
                    <a:pt x="168374" y="376549"/>
                  </a:lnTo>
                  <a:lnTo>
                    <a:pt x="217915" y="376549"/>
                  </a:lnTo>
                  <a:lnTo>
                    <a:pt x="210918" y="380555"/>
                  </a:lnTo>
                  <a:lnTo>
                    <a:pt x="168374" y="388716"/>
                  </a:lnTo>
                  <a:close/>
                </a:path>
                <a:path w="337184" h="389255">
                  <a:moveTo>
                    <a:pt x="217915" y="376549"/>
                  </a:moveTo>
                  <a:lnTo>
                    <a:pt x="168374" y="376549"/>
                  </a:lnTo>
                  <a:lnTo>
                    <a:pt x="207836" y="368861"/>
                  </a:lnTo>
                  <a:lnTo>
                    <a:pt x="244580" y="347491"/>
                  </a:lnTo>
                  <a:lnTo>
                    <a:pt x="276618" y="314980"/>
                  </a:lnTo>
                  <a:lnTo>
                    <a:pt x="301964" y="273872"/>
                  </a:lnTo>
                  <a:lnTo>
                    <a:pt x="318628" y="226706"/>
                  </a:lnTo>
                  <a:lnTo>
                    <a:pt x="324625" y="176026"/>
                  </a:lnTo>
                  <a:lnTo>
                    <a:pt x="319339" y="130915"/>
                  </a:lnTo>
                  <a:lnTo>
                    <a:pt x="304237" y="91338"/>
                  </a:lnTo>
                  <a:lnTo>
                    <a:pt x="280454" y="58486"/>
                  </a:lnTo>
                  <a:lnTo>
                    <a:pt x="249127" y="33546"/>
                  </a:lnTo>
                  <a:lnTo>
                    <a:pt x="211388" y="17710"/>
                  </a:lnTo>
                  <a:lnTo>
                    <a:pt x="168374" y="12167"/>
                  </a:lnTo>
                  <a:lnTo>
                    <a:pt x="229562" y="12167"/>
                  </a:lnTo>
                  <a:lnTo>
                    <a:pt x="289161" y="49765"/>
                  </a:lnTo>
                  <a:lnTo>
                    <a:pt x="314809" y="85059"/>
                  </a:lnTo>
                  <a:lnTo>
                    <a:pt x="331099" y="127573"/>
                  </a:lnTo>
                  <a:lnTo>
                    <a:pt x="336802" y="176026"/>
                  </a:lnTo>
                  <a:lnTo>
                    <a:pt x="330340" y="229748"/>
                  </a:lnTo>
                  <a:lnTo>
                    <a:pt x="312379" y="279766"/>
                  </a:lnTo>
                  <a:lnTo>
                    <a:pt x="285062" y="323376"/>
                  </a:lnTo>
                  <a:lnTo>
                    <a:pt x="250528" y="357874"/>
                  </a:lnTo>
                  <a:lnTo>
                    <a:pt x="217915" y="376549"/>
                  </a:lnTo>
                  <a:close/>
                </a:path>
              </a:pathLst>
            </a:custGeom>
            <a:solidFill>
              <a:srgbClr val="212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368652" y="1623304"/>
              <a:ext cx="337185" cy="389255"/>
            </a:xfrm>
            <a:custGeom>
              <a:avLst/>
              <a:gdLst/>
              <a:ahLst/>
              <a:cxnLst/>
              <a:rect l="l" t="t" r="r" b="b"/>
              <a:pathLst>
                <a:path w="337184" h="389255">
                  <a:moveTo>
                    <a:pt x="168374" y="388716"/>
                  </a:moveTo>
                  <a:lnTo>
                    <a:pt x="126398" y="380416"/>
                  </a:lnTo>
                  <a:lnTo>
                    <a:pt x="86956" y="357429"/>
                  </a:lnTo>
                  <a:lnTo>
                    <a:pt x="52322" y="322626"/>
                  </a:lnTo>
                  <a:lnTo>
                    <a:pt x="24769" y="278877"/>
                  </a:lnTo>
                  <a:lnTo>
                    <a:pt x="6571" y="229053"/>
                  </a:lnTo>
                  <a:lnTo>
                    <a:pt x="0" y="176026"/>
                  </a:lnTo>
                  <a:lnTo>
                    <a:pt x="5699" y="127573"/>
                  </a:lnTo>
                  <a:lnTo>
                    <a:pt x="21979" y="85059"/>
                  </a:lnTo>
                  <a:lnTo>
                    <a:pt x="47614" y="49765"/>
                  </a:lnTo>
                  <a:lnTo>
                    <a:pt x="81375" y="22971"/>
                  </a:lnTo>
                  <a:lnTo>
                    <a:pt x="122038" y="5956"/>
                  </a:lnTo>
                  <a:lnTo>
                    <a:pt x="168374" y="0"/>
                  </a:lnTo>
                  <a:lnTo>
                    <a:pt x="214715" y="5956"/>
                  </a:lnTo>
                  <a:lnTo>
                    <a:pt x="229562" y="12167"/>
                  </a:lnTo>
                  <a:lnTo>
                    <a:pt x="168374" y="12167"/>
                  </a:lnTo>
                  <a:lnTo>
                    <a:pt x="125383" y="17710"/>
                  </a:lnTo>
                  <a:lnTo>
                    <a:pt x="87660" y="33546"/>
                  </a:lnTo>
                  <a:lnTo>
                    <a:pt x="56341" y="58486"/>
                  </a:lnTo>
                  <a:lnTo>
                    <a:pt x="32563" y="91338"/>
                  </a:lnTo>
                  <a:lnTo>
                    <a:pt x="17463" y="130915"/>
                  </a:lnTo>
                  <a:lnTo>
                    <a:pt x="12177" y="176026"/>
                  </a:lnTo>
                  <a:lnTo>
                    <a:pt x="18275" y="226012"/>
                  </a:lnTo>
                  <a:lnTo>
                    <a:pt x="35161" y="272983"/>
                  </a:lnTo>
                  <a:lnTo>
                    <a:pt x="60725" y="314230"/>
                  </a:lnTo>
                  <a:lnTo>
                    <a:pt x="92855" y="347046"/>
                  </a:lnTo>
                  <a:lnTo>
                    <a:pt x="129442" y="368722"/>
                  </a:lnTo>
                  <a:lnTo>
                    <a:pt x="168374" y="376549"/>
                  </a:lnTo>
                  <a:lnTo>
                    <a:pt x="217915" y="376549"/>
                  </a:lnTo>
                  <a:lnTo>
                    <a:pt x="210918" y="380555"/>
                  </a:lnTo>
                  <a:lnTo>
                    <a:pt x="168374" y="388716"/>
                  </a:lnTo>
                  <a:close/>
                </a:path>
                <a:path w="337184" h="389255">
                  <a:moveTo>
                    <a:pt x="217915" y="376549"/>
                  </a:moveTo>
                  <a:lnTo>
                    <a:pt x="168374" y="376549"/>
                  </a:lnTo>
                  <a:lnTo>
                    <a:pt x="207836" y="368861"/>
                  </a:lnTo>
                  <a:lnTo>
                    <a:pt x="244580" y="347491"/>
                  </a:lnTo>
                  <a:lnTo>
                    <a:pt x="276618" y="314980"/>
                  </a:lnTo>
                  <a:lnTo>
                    <a:pt x="301964" y="273872"/>
                  </a:lnTo>
                  <a:lnTo>
                    <a:pt x="318628" y="226706"/>
                  </a:lnTo>
                  <a:lnTo>
                    <a:pt x="324625" y="176026"/>
                  </a:lnTo>
                  <a:lnTo>
                    <a:pt x="319339" y="130915"/>
                  </a:lnTo>
                  <a:lnTo>
                    <a:pt x="304237" y="91338"/>
                  </a:lnTo>
                  <a:lnTo>
                    <a:pt x="280454" y="58486"/>
                  </a:lnTo>
                  <a:lnTo>
                    <a:pt x="249127" y="33546"/>
                  </a:lnTo>
                  <a:lnTo>
                    <a:pt x="211388" y="17710"/>
                  </a:lnTo>
                  <a:lnTo>
                    <a:pt x="168374" y="12167"/>
                  </a:lnTo>
                  <a:lnTo>
                    <a:pt x="229562" y="12167"/>
                  </a:lnTo>
                  <a:lnTo>
                    <a:pt x="289161" y="49765"/>
                  </a:lnTo>
                  <a:lnTo>
                    <a:pt x="314809" y="85059"/>
                  </a:lnTo>
                  <a:lnTo>
                    <a:pt x="331099" y="127573"/>
                  </a:lnTo>
                  <a:lnTo>
                    <a:pt x="336802" y="176026"/>
                  </a:lnTo>
                  <a:lnTo>
                    <a:pt x="330340" y="229748"/>
                  </a:lnTo>
                  <a:lnTo>
                    <a:pt x="312379" y="279766"/>
                  </a:lnTo>
                  <a:lnTo>
                    <a:pt x="285062" y="323376"/>
                  </a:lnTo>
                  <a:lnTo>
                    <a:pt x="250528" y="357874"/>
                  </a:lnTo>
                  <a:lnTo>
                    <a:pt x="217915" y="3765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36869" y="1885386"/>
              <a:ext cx="80014" cy="6884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96886" y="1635581"/>
              <a:ext cx="356870" cy="494030"/>
            </a:xfrm>
            <a:custGeom>
              <a:avLst/>
              <a:gdLst/>
              <a:ahLst/>
              <a:cxnLst/>
              <a:rect l="l" t="t" r="r" b="b"/>
              <a:pathLst>
                <a:path w="356870" h="494030">
                  <a:moveTo>
                    <a:pt x="292595" y="484441"/>
                  </a:moveTo>
                  <a:lnTo>
                    <a:pt x="290131" y="481457"/>
                  </a:lnTo>
                  <a:lnTo>
                    <a:pt x="286766" y="481139"/>
                  </a:lnTo>
                  <a:lnTo>
                    <a:pt x="242493" y="481139"/>
                  </a:lnTo>
                  <a:lnTo>
                    <a:pt x="185737" y="481368"/>
                  </a:lnTo>
                  <a:lnTo>
                    <a:pt x="130721" y="480441"/>
                  </a:lnTo>
                  <a:lnTo>
                    <a:pt x="82181" y="477227"/>
                  </a:lnTo>
                  <a:lnTo>
                    <a:pt x="23520" y="459511"/>
                  </a:lnTo>
                  <a:lnTo>
                    <a:pt x="12052" y="428231"/>
                  </a:lnTo>
                  <a:lnTo>
                    <a:pt x="12293" y="409803"/>
                  </a:lnTo>
                  <a:lnTo>
                    <a:pt x="27711" y="348551"/>
                  </a:lnTo>
                  <a:lnTo>
                    <a:pt x="49758" y="315226"/>
                  </a:lnTo>
                  <a:lnTo>
                    <a:pt x="79197" y="287375"/>
                  </a:lnTo>
                  <a:lnTo>
                    <a:pt x="114388" y="261696"/>
                  </a:lnTo>
                  <a:lnTo>
                    <a:pt x="117157" y="259791"/>
                  </a:lnTo>
                  <a:lnTo>
                    <a:pt x="117856" y="256019"/>
                  </a:lnTo>
                  <a:lnTo>
                    <a:pt x="115963" y="253250"/>
                  </a:lnTo>
                  <a:lnTo>
                    <a:pt x="114058" y="250494"/>
                  </a:lnTo>
                  <a:lnTo>
                    <a:pt x="110286" y="249783"/>
                  </a:lnTo>
                  <a:lnTo>
                    <a:pt x="107518" y="251688"/>
                  </a:lnTo>
                  <a:lnTo>
                    <a:pt x="70612" y="278561"/>
                  </a:lnTo>
                  <a:lnTo>
                    <a:pt x="39700" y="307987"/>
                  </a:lnTo>
                  <a:lnTo>
                    <a:pt x="16510" y="343509"/>
                  </a:lnTo>
                  <a:lnTo>
                    <a:pt x="2743" y="388670"/>
                  </a:lnTo>
                  <a:lnTo>
                    <a:pt x="0" y="430860"/>
                  </a:lnTo>
                  <a:lnTo>
                    <a:pt x="4216" y="450253"/>
                  </a:lnTo>
                  <a:lnTo>
                    <a:pt x="37401" y="481114"/>
                  </a:lnTo>
                  <a:lnTo>
                    <a:pt x="77177" y="489089"/>
                  </a:lnTo>
                  <a:lnTo>
                    <a:pt x="133019" y="492785"/>
                  </a:lnTo>
                  <a:lnTo>
                    <a:pt x="204343" y="493687"/>
                  </a:lnTo>
                  <a:lnTo>
                    <a:pt x="242557" y="493306"/>
                  </a:lnTo>
                  <a:lnTo>
                    <a:pt x="286766" y="493306"/>
                  </a:lnTo>
                  <a:lnTo>
                    <a:pt x="289687" y="493039"/>
                  </a:lnTo>
                  <a:lnTo>
                    <a:pt x="292011" y="490715"/>
                  </a:lnTo>
                  <a:lnTo>
                    <a:pt x="292290" y="487794"/>
                  </a:lnTo>
                  <a:lnTo>
                    <a:pt x="292595" y="484441"/>
                  </a:lnTo>
                  <a:close/>
                </a:path>
                <a:path w="356870" h="494030">
                  <a:moveTo>
                    <a:pt x="356755" y="133477"/>
                  </a:moveTo>
                  <a:lnTo>
                    <a:pt x="350570" y="89890"/>
                  </a:lnTo>
                  <a:lnTo>
                    <a:pt x="344576" y="77266"/>
                  </a:lnTo>
                  <a:lnTo>
                    <a:pt x="344576" y="133477"/>
                  </a:lnTo>
                  <a:lnTo>
                    <a:pt x="334886" y="188747"/>
                  </a:lnTo>
                  <a:lnTo>
                    <a:pt x="309092" y="236118"/>
                  </a:lnTo>
                  <a:lnTo>
                    <a:pt x="272148" y="269201"/>
                  </a:lnTo>
                  <a:lnTo>
                    <a:pt x="228968" y="281647"/>
                  </a:lnTo>
                  <a:lnTo>
                    <a:pt x="186258" y="269011"/>
                  </a:lnTo>
                  <a:lnTo>
                    <a:pt x="149237" y="235610"/>
                  </a:lnTo>
                  <a:lnTo>
                    <a:pt x="123164" y="188175"/>
                  </a:lnTo>
                  <a:lnTo>
                    <a:pt x="113309" y="133477"/>
                  </a:lnTo>
                  <a:lnTo>
                    <a:pt x="121958" y="84861"/>
                  </a:lnTo>
                  <a:lnTo>
                    <a:pt x="146011" y="46456"/>
                  </a:lnTo>
                  <a:lnTo>
                    <a:pt x="182626" y="21234"/>
                  </a:lnTo>
                  <a:lnTo>
                    <a:pt x="228968" y="12166"/>
                  </a:lnTo>
                  <a:lnTo>
                    <a:pt x="275297" y="21234"/>
                  </a:lnTo>
                  <a:lnTo>
                    <a:pt x="311899" y="46456"/>
                  </a:lnTo>
                  <a:lnTo>
                    <a:pt x="335927" y="84861"/>
                  </a:lnTo>
                  <a:lnTo>
                    <a:pt x="344576" y="133477"/>
                  </a:lnTo>
                  <a:lnTo>
                    <a:pt x="344576" y="77266"/>
                  </a:lnTo>
                  <a:lnTo>
                    <a:pt x="305955" y="24714"/>
                  </a:lnTo>
                  <a:lnTo>
                    <a:pt x="270713" y="6464"/>
                  </a:lnTo>
                  <a:lnTo>
                    <a:pt x="228968" y="0"/>
                  </a:lnTo>
                  <a:lnTo>
                    <a:pt x="187223" y="6464"/>
                  </a:lnTo>
                  <a:lnTo>
                    <a:pt x="151955" y="24714"/>
                  </a:lnTo>
                  <a:lnTo>
                    <a:pt x="124790" y="53086"/>
                  </a:lnTo>
                  <a:lnTo>
                    <a:pt x="107315" y="89890"/>
                  </a:lnTo>
                  <a:lnTo>
                    <a:pt x="101130" y="133477"/>
                  </a:lnTo>
                  <a:lnTo>
                    <a:pt x="108229" y="181216"/>
                  </a:lnTo>
                  <a:lnTo>
                    <a:pt x="127546" y="224866"/>
                  </a:lnTo>
                  <a:lnTo>
                    <a:pt x="156095" y="260667"/>
                  </a:lnTo>
                  <a:lnTo>
                    <a:pt x="190893" y="284911"/>
                  </a:lnTo>
                  <a:lnTo>
                    <a:pt x="228968" y="293814"/>
                  </a:lnTo>
                  <a:lnTo>
                    <a:pt x="267589" y="285051"/>
                  </a:lnTo>
                  <a:lnTo>
                    <a:pt x="272554" y="281647"/>
                  </a:lnTo>
                  <a:lnTo>
                    <a:pt x="302450" y="261112"/>
                  </a:lnTo>
                  <a:lnTo>
                    <a:pt x="330771" y="225513"/>
                  </a:lnTo>
                  <a:lnTo>
                    <a:pt x="349796" y="181800"/>
                  </a:lnTo>
                  <a:lnTo>
                    <a:pt x="356755" y="1334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33699" y="1334324"/>
            <a:ext cx="4873625" cy="2948305"/>
          </a:xfrm>
          <a:prstGeom prst="rect">
            <a:avLst/>
          </a:prstGeom>
          <a:ln w="9524">
            <a:solidFill>
              <a:srgbClr val="1ED7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8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Learners</a:t>
            </a:r>
            <a:endParaRPr sz="1800">
              <a:latin typeface="Century Gothic"/>
              <a:cs typeface="Century Gothic"/>
            </a:endParaRPr>
          </a:p>
          <a:p>
            <a:pPr marL="262890" marR="384175">
              <a:lnSpc>
                <a:spcPct val="111600"/>
              </a:lnSpc>
              <a:spcBef>
                <a:spcPts val="1170"/>
              </a:spcBef>
            </a:pP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Observe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“learners” 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from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diverse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regions 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4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programs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use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L&amp;D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platforms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goal-directed </a:t>
            </a:r>
            <a:r>
              <a:rPr sz="140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activities: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breaking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work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95" dirty="0">
                <a:solidFill>
                  <a:srgbClr val="FFFFFF"/>
                </a:solidFill>
                <a:latin typeface="Verdana"/>
                <a:cs typeface="Verdana"/>
              </a:rPr>
              <a:t>(Just-in-Time), </a:t>
            </a:r>
            <a:r>
              <a:rPr sz="1400" spc="-4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completion 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required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training 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(Passive/Reactive), </a:t>
            </a:r>
            <a:r>
              <a:rPr sz="1400" spc="-4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xpe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tise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during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xt</a:t>
            </a:r>
            <a:r>
              <a:rPr sz="14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time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(Leisu</a:t>
            </a:r>
            <a:r>
              <a:rPr sz="1400" spc="-8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180" dirty="0">
                <a:solidFill>
                  <a:srgbClr val="FFFFFF"/>
                </a:solidFill>
                <a:latin typeface="Verdana"/>
                <a:cs typeface="Verdana"/>
              </a:rPr>
              <a:t>).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92625" y="4553049"/>
            <a:ext cx="4518660" cy="483870"/>
          </a:xfrm>
          <a:custGeom>
            <a:avLst/>
            <a:gdLst/>
            <a:ahLst/>
            <a:cxnLst/>
            <a:rect l="l" t="t" r="r" b="b"/>
            <a:pathLst>
              <a:path w="4518659" h="483870">
                <a:moveTo>
                  <a:pt x="4518299" y="0"/>
                </a:moveTo>
                <a:lnTo>
                  <a:pt x="4513610" y="47393"/>
                </a:lnTo>
                <a:lnTo>
                  <a:pt x="4499894" y="92532"/>
                </a:lnTo>
                <a:lnTo>
                  <a:pt x="4477674" y="134150"/>
                </a:lnTo>
                <a:lnTo>
                  <a:pt x="4447477" y="170978"/>
                </a:lnTo>
                <a:lnTo>
                  <a:pt x="4410650" y="201174"/>
                </a:lnTo>
                <a:lnTo>
                  <a:pt x="4369032" y="223393"/>
                </a:lnTo>
                <a:lnTo>
                  <a:pt x="4323893" y="237110"/>
                </a:lnTo>
                <a:lnTo>
                  <a:pt x="4276499" y="241799"/>
                </a:lnTo>
                <a:lnTo>
                  <a:pt x="2500949" y="241799"/>
                </a:lnTo>
                <a:lnTo>
                  <a:pt x="2452218" y="246712"/>
                </a:lnTo>
                <a:lnTo>
                  <a:pt x="2406830" y="260801"/>
                </a:lnTo>
                <a:lnTo>
                  <a:pt x="2365757" y="283095"/>
                </a:lnTo>
                <a:lnTo>
                  <a:pt x="2329971" y="312621"/>
                </a:lnTo>
                <a:lnTo>
                  <a:pt x="2300445" y="348407"/>
                </a:lnTo>
                <a:lnTo>
                  <a:pt x="2278151" y="389480"/>
                </a:lnTo>
                <a:lnTo>
                  <a:pt x="2264062" y="434868"/>
                </a:lnTo>
                <a:lnTo>
                  <a:pt x="2259149" y="483599"/>
                </a:lnTo>
                <a:lnTo>
                  <a:pt x="2254237" y="434868"/>
                </a:lnTo>
                <a:lnTo>
                  <a:pt x="2240148" y="389480"/>
                </a:lnTo>
                <a:lnTo>
                  <a:pt x="2217854" y="348407"/>
                </a:lnTo>
                <a:lnTo>
                  <a:pt x="2188328" y="312621"/>
                </a:lnTo>
                <a:lnTo>
                  <a:pt x="2152542" y="283095"/>
                </a:lnTo>
                <a:lnTo>
                  <a:pt x="2111469" y="260801"/>
                </a:lnTo>
                <a:lnTo>
                  <a:pt x="2066081" y="246712"/>
                </a:lnTo>
                <a:lnTo>
                  <a:pt x="2017349" y="241799"/>
                </a:lnTo>
                <a:lnTo>
                  <a:pt x="241799" y="241799"/>
                </a:lnTo>
                <a:lnTo>
                  <a:pt x="193068" y="236887"/>
                </a:lnTo>
                <a:lnTo>
                  <a:pt x="147680" y="222798"/>
                </a:lnTo>
                <a:lnTo>
                  <a:pt x="106607" y="200504"/>
                </a:lnTo>
                <a:lnTo>
                  <a:pt x="70821" y="170978"/>
                </a:lnTo>
                <a:lnTo>
                  <a:pt x="41295" y="135192"/>
                </a:lnTo>
                <a:lnTo>
                  <a:pt x="19001" y="94119"/>
                </a:lnTo>
                <a:lnTo>
                  <a:pt x="4912" y="48731"/>
                </a:lnTo>
                <a:lnTo>
                  <a:pt x="0" y="0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26049" y="1334324"/>
            <a:ext cx="3904615" cy="2948305"/>
          </a:xfrm>
          <a:prstGeom prst="rect">
            <a:avLst/>
          </a:prstGeom>
          <a:ln w="9524">
            <a:solidFill>
              <a:srgbClr val="1ED75F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150">
              <a:latin typeface="Times New Roman"/>
              <a:cs typeface="Times New Roman"/>
            </a:endParaRPr>
          </a:p>
          <a:p>
            <a:pPr marL="101600" algn="ctr">
              <a:lnSpc>
                <a:spcPct val="100000"/>
              </a:lnSpc>
            </a:pPr>
            <a:r>
              <a:rPr sz="1800" b="1" spc="50" dirty="0">
                <a:solidFill>
                  <a:srgbClr val="FFFFFF"/>
                </a:solidFill>
                <a:latin typeface="Century Gothic"/>
                <a:cs typeface="Century Gothic"/>
              </a:rPr>
              <a:t>Learning</a:t>
            </a:r>
            <a:r>
              <a:rPr sz="1800" b="1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800" b="1" spc="35" dirty="0">
                <a:solidFill>
                  <a:srgbClr val="FFFFFF"/>
                </a:solidFill>
                <a:latin typeface="Century Gothic"/>
                <a:cs typeface="Century Gothic"/>
              </a:rPr>
              <a:t>Coordinators</a:t>
            </a:r>
            <a:endParaRPr sz="1800">
              <a:latin typeface="Century Gothic"/>
              <a:cs typeface="Century Gothic"/>
            </a:endParaRPr>
          </a:p>
          <a:p>
            <a:pPr marL="399415" marR="306070">
              <a:lnSpc>
                <a:spcPct val="111600"/>
              </a:lnSpc>
              <a:spcBef>
                <a:spcPts val="1325"/>
              </a:spcBef>
            </a:pP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Obse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oo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dinato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70" dirty="0">
                <a:solidFill>
                  <a:srgbClr val="FFFFFF"/>
                </a:solidFill>
                <a:latin typeface="Verdana"/>
                <a:cs typeface="Verdana"/>
              </a:rPr>
              <a:t>(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“</a:t>
            </a:r>
            <a:r>
              <a:rPr sz="1400" spc="-10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4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”</a:t>
            </a:r>
            <a:r>
              <a:rPr sz="1400" spc="-155" dirty="0">
                <a:solidFill>
                  <a:srgbClr val="FFFFFF"/>
                </a:solidFill>
                <a:latin typeface="Verdana"/>
                <a:cs typeface="Verdana"/>
              </a:rPr>
              <a:t>)  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who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9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ecute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eedback 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ocesses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1400" spc="2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managing 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training.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69400" y="1353950"/>
            <a:ext cx="1119500" cy="111950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2715650" y="5072286"/>
            <a:ext cx="5914390" cy="845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000"/>
              </a:lnSpc>
              <a:spcBef>
                <a:spcPts val="100"/>
              </a:spcBef>
            </a:pPr>
            <a:r>
              <a:rPr sz="1600" b="1" spc="20" dirty="0">
                <a:solidFill>
                  <a:srgbClr val="FFFFFF"/>
                </a:solidFill>
                <a:latin typeface="Century Gothic"/>
                <a:cs typeface="Century Gothic"/>
              </a:rPr>
              <a:t>Help </a:t>
            </a:r>
            <a:r>
              <a:rPr sz="1600" b="1" spc="25" dirty="0">
                <a:solidFill>
                  <a:srgbClr val="FFFFFF"/>
                </a:solidFill>
                <a:latin typeface="Century Gothic"/>
                <a:cs typeface="Century Gothic"/>
              </a:rPr>
              <a:t>the </a:t>
            </a:r>
            <a:r>
              <a:rPr sz="1600" b="1" spc="190" dirty="0">
                <a:solidFill>
                  <a:srgbClr val="FFFFFF"/>
                </a:solidFill>
                <a:latin typeface="Century Gothic"/>
                <a:cs typeface="Century Gothic"/>
              </a:rPr>
              <a:t>HR </a:t>
            </a:r>
            <a:r>
              <a:rPr sz="1600" b="1" spc="55" dirty="0">
                <a:solidFill>
                  <a:srgbClr val="FFFFFF"/>
                </a:solidFill>
                <a:latin typeface="Century Gothic"/>
                <a:cs typeface="Century Gothic"/>
              </a:rPr>
              <a:t>tribe </a:t>
            </a:r>
            <a:r>
              <a:rPr sz="1600" b="1" spc="75" dirty="0">
                <a:solidFill>
                  <a:srgbClr val="FFFFFF"/>
                </a:solidFill>
                <a:latin typeface="Century Gothic"/>
                <a:cs typeface="Century Gothic"/>
              </a:rPr>
              <a:t>at </a:t>
            </a:r>
            <a:r>
              <a:rPr sz="1600" b="1" spc="-45" dirty="0">
                <a:solidFill>
                  <a:srgbClr val="FFFFFF"/>
                </a:solidFill>
                <a:latin typeface="Century Gothic"/>
                <a:cs typeface="Century Gothic"/>
              </a:rPr>
              <a:t>BCG </a:t>
            </a:r>
            <a:r>
              <a:rPr sz="1600" b="1" spc="30" dirty="0">
                <a:solidFill>
                  <a:srgbClr val="1ED75F"/>
                </a:solidFill>
                <a:latin typeface="Century Gothic"/>
                <a:cs typeface="Century Gothic"/>
              </a:rPr>
              <a:t>better understand </a:t>
            </a:r>
            <a:r>
              <a:rPr sz="16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the </a:t>
            </a:r>
            <a:r>
              <a:rPr sz="1600" b="1" spc="50" dirty="0">
                <a:solidFill>
                  <a:srgbClr val="1ED75F"/>
                </a:solidFill>
                <a:latin typeface="Century Gothic"/>
                <a:cs typeface="Century Gothic"/>
              </a:rPr>
              <a:t>“whys” </a:t>
            </a:r>
            <a:r>
              <a:rPr sz="1600" b="1" spc="5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600" b="1" spc="95" dirty="0">
                <a:solidFill>
                  <a:srgbClr val="1ED75F"/>
                </a:solidFill>
                <a:latin typeface="Century Gothic"/>
                <a:cs typeface="Century Gothic"/>
              </a:rPr>
              <a:t>that </a:t>
            </a:r>
            <a:r>
              <a:rPr sz="16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are </a:t>
            </a:r>
            <a:r>
              <a:rPr sz="1600" b="1" spc="45" dirty="0">
                <a:solidFill>
                  <a:srgbClr val="1ED75F"/>
                </a:solidFill>
                <a:latin typeface="Century Gothic"/>
                <a:cs typeface="Century Gothic"/>
              </a:rPr>
              <a:t>driving </a:t>
            </a:r>
            <a:r>
              <a:rPr sz="1600" b="1" spc="-65" dirty="0">
                <a:solidFill>
                  <a:srgbClr val="1ED75F"/>
                </a:solidFill>
                <a:latin typeface="Century Gothic"/>
                <a:cs typeface="Century Gothic"/>
              </a:rPr>
              <a:t>employee </a:t>
            </a:r>
            <a:r>
              <a:rPr sz="16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feedback </a:t>
            </a:r>
            <a:r>
              <a:rPr sz="1600" b="1" spc="10" dirty="0">
                <a:solidFill>
                  <a:srgbClr val="FFFFFF"/>
                </a:solidFill>
                <a:latin typeface="Century Gothic"/>
                <a:cs typeface="Century Gothic"/>
              </a:rPr>
              <a:t>related </a:t>
            </a:r>
            <a:r>
              <a:rPr sz="1600" b="1" spc="75" dirty="0">
                <a:solidFill>
                  <a:srgbClr val="FFFFFF"/>
                </a:solidFill>
                <a:latin typeface="Century Gothic"/>
                <a:cs typeface="Century Gothic"/>
              </a:rPr>
              <a:t>to </a:t>
            </a:r>
            <a:r>
              <a:rPr sz="1600" b="1" spc="25" dirty="0">
                <a:solidFill>
                  <a:srgbClr val="FFFFFF"/>
                </a:solidFill>
                <a:latin typeface="Century Gothic"/>
                <a:cs typeface="Century Gothic"/>
              </a:rPr>
              <a:t>the learning </a:t>
            </a:r>
            <a:r>
              <a:rPr sz="1600" b="1" spc="-434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experience</a:t>
            </a:r>
            <a:r>
              <a:rPr sz="16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entury Gothic"/>
                <a:cs typeface="Century Gothic"/>
              </a:rPr>
              <a:t>(i.e.,</a:t>
            </a:r>
            <a:r>
              <a:rPr sz="16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b="1" spc="65" dirty="0">
                <a:solidFill>
                  <a:srgbClr val="FFFFFF"/>
                </a:solidFill>
                <a:latin typeface="Century Gothic"/>
                <a:cs typeface="Century Gothic"/>
              </a:rPr>
              <a:t>root</a:t>
            </a:r>
            <a:r>
              <a:rPr sz="16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b="1" spc="-50" dirty="0">
                <a:solidFill>
                  <a:srgbClr val="FFFFFF"/>
                </a:solidFill>
                <a:latin typeface="Century Gothic"/>
                <a:cs typeface="Century Gothic"/>
              </a:rPr>
              <a:t>cause</a:t>
            </a:r>
            <a:r>
              <a:rPr sz="1600" b="1" spc="1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1600" b="1" spc="30" dirty="0">
                <a:solidFill>
                  <a:srgbClr val="FFFFFF"/>
                </a:solidFill>
                <a:latin typeface="Century Gothic"/>
                <a:cs typeface="Century Gothic"/>
              </a:rPr>
              <a:t>analysis).</a:t>
            </a:r>
            <a:endParaRPr sz="16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938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4</a:t>
            </a:fld>
            <a:endParaRPr spc="-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973560" cy="6637655"/>
            <a:chOff x="0" y="0"/>
            <a:chExt cx="11973560" cy="66376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972999" cy="663749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0" y="0"/>
              <a:ext cx="11972290" cy="6633845"/>
            </a:xfrm>
            <a:custGeom>
              <a:avLst/>
              <a:gdLst/>
              <a:ahLst/>
              <a:cxnLst/>
              <a:rect l="l" t="t" r="r" b="b"/>
              <a:pathLst>
                <a:path w="11972290" h="6633845">
                  <a:moveTo>
                    <a:pt x="11972099" y="6633299"/>
                  </a:moveTo>
                  <a:lnTo>
                    <a:pt x="0" y="6633299"/>
                  </a:lnTo>
                  <a:lnTo>
                    <a:pt x="0" y="0"/>
                  </a:lnTo>
                  <a:lnTo>
                    <a:pt x="11972099" y="0"/>
                  </a:lnTo>
                  <a:lnTo>
                    <a:pt x="11972099" y="6633299"/>
                  </a:lnTo>
                  <a:close/>
                </a:path>
              </a:pathLst>
            </a:custGeom>
            <a:solidFill>
              <a:srgbClr val="000000">
                <a:alpha val="607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8674" y="2679946"/>
            <a:ext cx="4142104" cy="145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30"/>
              </a:lnSpc>
              <a:spcBef>
                <a:spcPts val="100"/>
              </a:spcBef>
            </a:pPr>
            <a:r>
              <a:rPr sz="6100" spc="185" dirty="0"/>
              <a:t>Learners</a:t>
            </a:r>
            <a:endParaRPr sz="6100"/>
          </a:p>
          <a:p>
            <a:pPr marL="12700">
              <a:lnSpc>
                <a:spcPts val="4130"/>
              </a:lnSpc>
            </a:pPr>
            <a:r>
              <a:rPr sz="3600" b="0" spc="-210" dirty="0">
                <a:latin typeface="Verdana"/>
                <a:cs typeface="Verdana"/>
              </a:rPr>
              <a:t>E</a:t>
            </a:r>
            <a:r>
              <a:rPr sz="3600" b="0" spc="-229" dirty="0">
                <a:latin typeface="Verdana"/>
                <a:cs typeface="Verdana"/>
              </a:rPr>
              <a:t>x</a:t>
            </a:r>
            <a:r>
              <a:rPr sz="3600" b="0" spc="-185" dirty="0">
                <a:latin typeface="Verdana"/>
                <a:cs typeface="Verdana"/>
              </a:rPr>
              <a:t>ecuti</a:t>
            </a:r>
            <a:r>
              <a:rPr sz="3600" b="0" spc="-245" dirty="0">
                <a:latin typeface="Verdana"/>
                <a:cs typeface="Verdana"/>
              </a:rPr>
              <a:t>v</a:t>
            </a:r>
            <a:r>
              <a:rPr sz="3600" b="0" spc="-195" dirty="0">
                <a:latin typeface="Verdana"/>
                <a:cs typeface="Verdana"/>
              </a:rPr>
              <a:t>e</a:t>
            </a:r>
            <a:r>
              <a:rPr sz="3600" b="0" spc="-350" dirty="0">
                <a:latin typeface="Verdana"/>
                <a:cs typeface="Verdana"/>
              </a:rPr>
              <a:t> </a:t>
            </a:r>
            <a:r>
              <a:rPr sz="3600" b="0" spc="-280" dirty="0">
                <a:latin typeface="Verdana"/>
                <a:cs typeface="Verdana"/>
              </a:rPr>
              <a:t>Summa</a:t>
            </a:r>
            <a:r>
              <a:rPr sz="3600" b="0" spc="-50" dirty="0">
                <a:latin typeface="Verdana"/>
                <a:cs typeface="Verdana"/>
              </a:rPr>
              <a:t>r</a:t>
            </a:r>
            <a:r>
              <a:rPr sz="3600" b="0" spc="-245" dirty="0">
                <a:latin typeface="Verdana"/>
                <a:cs typeface="Verdana"/>
              </a:rPr>
              <a:t>y</a:t>
            </a:r>
            <a:endParaRPr sz="36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7374" y="271526"/>
            <a:ext cx="10222865" cy="825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100"/>
              </a:lnSpc>
              <a:spcBef>
                <a:spcPts val="100"/>
              </a:spcBef>
            </a:pPr>
            <a:r>
              <a:rPr sz="2300" spc="110" dirty="0">
                <a:solidFill>
                  <a:srgbClr val="1ED65F"/>
                </a:solidFill>
              </a:rPr>
              <a:t>Root</a:t>
            </a:r>
            <a:r>
              <a:rPr sz="2300" spc="20" dirty="0">
                <a:solidFill>
                  <a:srgbClr val="1ED65F"/>
                </a:solidFill>
              </a:rPr>
              <a:t> </a:t>
            </a:r>
            <a:r>
              <a:rPr sz="2300" spc="-60" dirty="0">
                <a:solidFill>
                  <a:srgbClr val="1ED65F"/>
                </a:solidFill>
              </a:rPr>
              <a:t>Cause</a:t>
            </a:r>
            <a:r>
              <a:rPr sz="2300" spc="25" dirty="0">
                <a:solidFill>
                  <a:srgbClr val="1ED65F"/>
                </a:solidFill>
              </a:rPr>
              <a:t> </a:t>
            </a:r>
            <a:r>
              <a:rPr sz="2300" spc="-680" dirty="0">
                <a:solidFill>
                  <a:srgbClr val="1ED65F"/>
                </a:solidFill>
              </a:rPr>
              <a:t>|</a:t>
            </a:r>
            <a:r>
              <a:rPr sz="2300" spc="15" dirty="0">
                <a:solidFill>
                  <a:srgbClr val="1ED65F"/>
                </a:solidFill>
              </a:rPr>
              <a:t> </a:t>
            </a:r>
            <a:r>
              <a:rPr sz="2300" spc="10" dirty="0">
                <a:solidFill>
                  <a:srgbClr val="191C19"/>
                </a:solidFill>
              </a:rPr>
              <a:t>Overall,</a:t>
            </a:r>
            <a:r>
              <a:rPr sz="2300" spc="25" dirty="0">
                <a:solidFill>
                  <a:srgbClr val="191C19"/>
                </a:solidFill>
              </a:rPr>
              <a:t> </a:t>
            </a:r>
            <a:r>
              <a:rPr sz="2300" spc="30" dirty="0">
                <a:solidFill>
                  <a:srgbClr val="191C19"/>
                </a:solidFill>
              </a:rPr>
              <a:t>there</a:t>
            </a:r>
            <a:r>
              <a:rPr sz="2300" spc="20" dirty="0">
                <a:solidFill>
                  <a:srgbClr val="191C19"/>
                </a:solidFill>
              </a:rPr>
              <a:t> </a:t>
            </a:r>
            <a:r>
              <a:rPr sz="2300" spc="130" dirty="0">
                <a:solidFill>
                  <a:srgbClr val="191C19"/>
                </a:solidFill>
              </a:rPr>
              <a:t>is</a:t>
            </a:r>
            <a:r>
              <a:rPr sz="2300" spc="25" dirty="0">
                <a:solidFill>
                  <a:srgbClr val="191C19"/>
                </a:solidFill>
              </a:rPr>
              <a:t> </a:t>
            </a:r>
            <a:r>
              <a:rPr sz="2300" spc="-40" dirty="0">
                <a:solidFill>
                  <a:srgbClr val="191C19"/>
                </a:solidFill>
              </a:rPr>
              <a:t>a</a:t>
            </a:r>
            <a:r>
              <a:rPr sz="2300" spc="25" dirty="0">
                <a:solidFill>
                  <a:srgbClr val="191C19"/>
                </a:solidFill>
              </a:rPr>
              <a:t> </a:t>
            </a:r>
            <a:r>
              <a:rPr sz="2300" spc="-35" dirty="0">
                <a:solidFill>
                  <a:srgbClr val="191C19"/>
                </a:solidFill>
              </a:rPr>
              <a:t>gap</a:t>
            </a:r>
            <a:r>
              <a:rPr sz="2300" spc="20" dirty="0">
                <a:solidFill>
                  <a:srgbClr val="191C19"/>
                </a:solidFill>
              </a:rPr>
              <a:t> </a:t>
            </a:r>
            <a:r>
              <a:rPr sz="2300" spc="-20" dirty="0">
                <a:solidFill>
                  <a:srgbClr val="191C19"/>
                </a:solidFill>
              </a:rPr>
              <a:t>between</a:t>
            </a:r>
            <a:r>
              <a:rPr sz="2300" spc="25" dirty="0">
                <a:solidFill>
                  <a:srgbClr val="191C19"/>
                </a:solidFill>
              </a:rPr>
              <a:t> </a:t>
            </a:r>
            <a:r>
              <a:rPr sz="2300" spc="125" dirty="0">
                <a:solidFill>
                  <a:srgbClr val="191C19"/>
                </a:solidFill>
              </a:rPr>
              <a:t>what</a:t>
            </a:r>
            <a:r>
              <a:rPr sz="2300" spc="20" dirty="0">
                <a:solidFill>
                  <a:srgbClr val="191C19"/>
                </a:solidFill>
              </a:rPr>
              <a:t> </a:t>
            </a:r>
            <a:r>
              <a:rPr sz="2300" spc="45" dirty="0">
                <a:solidFill>
                  <a:srgbClr val="191C19"/>
                </a:solidFill>
              </a:rPr>
              <a:t>learners</a:t>
            </a:r>
            <a:r>
              <a:rPr sz="2300" spc="25" dirty="0">
                <a:solidFill>
                  <a:srgbClr val="191C19"/>
                </a:solidFill>
              </a:rPr>
              <a:t> </a:t>
            </a:r>
            <a:r>
              <a:rPr sz="2300" spc="-75" dirty="0">
                <a:solidFill>
                  <a:srgbClr val="191C19"/>
                </a:solidFill>
              </a:rPr>
              <a:t>expect</a:t>
            </a:r>
            <a:r>
              <a:rPr sz="2300" spc="25" dirty="0">
                <a:solidFill>
                  <a:srgbClr val="191C19"/>
                </a:solidFill>
              </a:rPr>
              <a:t> </a:t>
            </a:r>
            <a:r>
              <a:rPr sz="2300" spc="-10" dirty="0">
                <a:solidFill>
                  <a:srgbClr val="191C19"/>
                </a:solidFill>
              </a:rPr>
              <a:t>and </a:t>
            </a:r>
            <a:r>
              <a:rPr sz="2300" spc="-630" dirty="0">
                <a:solidFill>
                  <a:srgbClr val="191C19"/>
                </a:solidFill>
              </a:rPr>
              <a:t> </a:t>
            </a:r>
            <a:r>
              <a:rPr sz="2300" spc="125" dirty="0">
                <a:solidFill>
                  <a:srgbClr val="191C19"/>
                </a:solidFill>
              </a:rPr>
              <a:t>what</a:t>
            </a:r>
            <a:r>
              <a:rPr sz="2300" spc="15" dirty="0">
                <a:solidFill>
                  <a:srgbClr val="191C19"/>
                </a:solidFill>
              </a:rPr>
              <a:t> </a:t>
            </a:r>
            <a:r>
              <a:rPr sz="2300" spc="-60" dirty="0">
                <a:solidFill>
                  <a:srgbClr val="191C19"/>
                </a:solidFill>
              </a:rPr>
              <a:t>BCG</a:t>
            </a:r>
            <a:r>
              <a:rPr sz="2300" spc="20" dirty="0">
                <a:solidFill>
                  <a:srgbClr val="191C19"/>
                </a:solidFill>
              </a:rPr>
              <a:t> </a:t>
            </a:r>
            <a:r>
              <a:rPr sz="2300" spc="10" dirty="0">
                <a:solidFill>
                  <a:srgbClr val="191C19"/>
                </a:solidFill>
              </a:rPr>
              <a:t>delivers.</a:t>
            </a:r>
            <a:endParaRPr sz="2300"/>
          </a:p>
        </p:txBody>
      </p:sp>
      <p:sp>
        <p:nvSpPr>
          <p:cNvPr id="5" name="object 5"/>
          <p:cNvSpPr txBox="1"/>
          <p:nvPr/>
        </p:nvSpPr>
        <p:spPr>
          <a:xfrm>
            <a:off x="735079" y="3312178"/>
            <a:ext cx="2776855" cy="1359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3970" algn="ctr">
              <a:lnSpc>
                <a:spcPct val="109400"/>
              </a:lnSpc>
              <a:spcBef>
                <a:spcPts val="100"/>
              </a:spcBef>
            </a:pPr>
            <a:r>
              <a:rPr sz="2000" spc="-65" dirty="0">
                <a:solidFill>
                  <a:srgbClr val="212721"/>
                </a:solidFill>
                <a:latin typeface="Verdana"/>
                <a:cs typeface="Verdana"/>
              </a:rPr>
              <a:t>“Help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150" dirty="0">
                <a:solidFill>
                  <a:srgbClr val="212721"/>
                </a:solidFill>
                <a:latin typeface="Verdana"/>
                <a:cs typeface="Verdana"/>
              </a:rPr>
              <a:t>me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114" dirty="0">
                <a:solidFill>
                  <a:srgbClr val="212721"/>
                </a:solidFill>
                <a:latin typeface="Verdana"/>
                <a:cs typeface="Verdana"/>
              </a:rPr>
              <a:t>ﬁnd,  </a:t>
            </a:r>
            <a:r>
              <a:rPr sz="2000" spc="-90" dirty="0">
                <a:solidFill>
                  <a:srgbClr val="212721"/>
                </a:solidFill>
                <a:latin typeface="Verdana"/>
                <a:cs typeface="Verdana"/>
              </a:rPr>
              <a:t>compa</a:t>
            </a:r>
            <a:r>
              <a:rPr sz="2000" spc="-80" dirty="0">
                <a:solidFill>
                  <a:srgbClr val="212721"/>
                </a:solidFill>
                <a:latin typeface="Verdana"/>
                <a:cs typeface="Verdana"/>
              </a:rPr>
              <a:t>r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e, </a:t>
            </a:r>
            <a:r>
              <a:rPr sz="2000" spc="-90" dirty="0">
                <a:solidFill>
                  <a:srgbClr val="212721"/>
                </a:solidFill>
                <a:latin typeface="Verdana"/>
                <a:cs typeface="Verdana"/>
              </a:rPr>
              <a:t>consume  </a:t>
            </a:r>
            <a:r>
              <a:rPr sz="2000" spc="-75" dirty="0">
                <a:solidFill>
                  <a:srgbClr val="212721"/>
                </a:solidFill>
                <a:latin typeface="Verdana"/>
                <a:cs typeface="Verdana"/>
              </a:rPr>
              <a:t>in</a:t>
            </a:r>
            <a:r>
              <a:rPr sz="2000" spc="-70" dirty="0">
                <a:solidFill>
                  <a:srgbClr val="212721"/>
                </a:solidFill>
                <a:latin typeface="Verdana"/>
                <a:cs typeface="Verdana"/>
              </a:rPr>
              <a:t>f</a:t>
            </a:r>
            <a:r>
              <a:rPr sz="2000" spc="-90" dirty="0">
                <a:solidFill>
                  <a:srgbClr val="212721"/>
                </a:solidFill>
                <a:latin typeface="Verdana"/>
                <a:cs typeface="Verdana"/>
              </a:rPr>
              <a:t>ormation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212721"/>
                </a:solidFill>
                <a:latin typeface="Verdana"/>
                <a:cs typeface="Verdana"/>
              </a:rPr>
              <a:t>to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212721"/>
                </a:solidFill>
                <a:latin typeface="Verdana"/>
                <a:cs typeface="Verdana"/>
              </a:rPr>
              <a:t>bring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110" dirty="0">
                <a:solidFill>
                  <a:srgbClr val="212721"/>
                </a:solidFill>
                <a:latin typeface="Verdana"/>
                <a:cs typeface="Verdana"/>
              </a:rPr>
              <a:t>me  </a:t>
            </a:r>
            <a:r>
              <a:rPr sz="2000" spc="-80" dirty="0">
                <a:solidFill>
                  <a:srgbClr val="212721"/>
                </a:solidFill>
                <a:latin typeface="Verdana"/>
                <a:cs typeface="Verdana"/>
              </a:rPr>
              <a:t>up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80" dirty="0">
                <a:solidFill>
                  <a:srgbClr val="212721"/>
                </a:solidFill>
                <a:latin typeface="Verdana"/>
                <a:cs typeface="Verdana"/>
              </a:rPr>
              <a:t>to</a:t>
            </a:r>
            <a:r>
              <a:rPr sz="2000" spc="-185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spc="-70" dirty="0">
                <a:solidFill>
                  <a:srgbClr val="212721"/>
                </a:solidFill>
                <a:latin typeface="Verdana"/>
                <a:cs typeface="Verdana"/>
              </a:rPr>
              <a:t>speed</a:t>
            </a:r>
            <a:r>
              <a:rPr sz="2000" spc="-190" dirty="0">
                <a:solidFill>
                  <a:srgbClr val="212721"/>
                </a:solidFill>
                <a:latin typeface="Verdana"/>
                <a:cs typeface="Verdana"/>
              </a:rPr>
              <a:t> </a:t>
            </a:r>
            <a:r>
              <a:rPr sz="2000" b="1" dirty="0">
                <a:solidFill>
                  <a:srgbClr val="212721"/>
                </a:solidFill>
                <a:latin typeface="Century Gothic"/>
                <a:cs typeface="Century Gothic"/>
              </a:rPr>
              <a:t>n</a:t>
            </a:r>
            <a:r>
              <a:rPr sz="2000" b="1" spc="-25" dirty="0">
                <a:solidFill>
                  <a:srgbClr val="212721"/>
                </a:solidFill>
                <a:latin typeface="Century Gothic"/>
                <a:cs typeface="Century Gothic"/>
              </a:rPr>
              <a:t>o</a:t>
            </a:r>
            <a:r>
              <a:rPr sz="2000" b="1" spc="195" dirty="0">
                <a:solidFill>
                  <a:srgbClr val="212721"/>
                </a:solidFill>
                <a:latin typeface="Century Gothic"/>
                <a:cs typeface="Century Gothic"/>
              </a:rPr>
              <a:t>w</a:t>
            </a:r>
            <a:r>
              <a:rPr sz="2000" spc="-375" dirty="0">
                <a:solidFill>
                  <a:srgbClr val="212721"/>
                </a:solidFill>
                <a:latin typeface="Verdana"/>
                <a:cs typeface="Verdana"/>
              </a:rPr>
              <a:t>.</a:t>
            </a:r>
            <a:r>
              <a:rPr sz="2000" spc="-120" dirty="0">
                <a:solidFill>
                  <a:srgbClr val="212721"/>
                </a:solidFill>
                <a:latin typeface="Verdana"/>
                <a:cs typeface="Verdana"/>
              </a:rPr>
              <a:t>”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91159" y="2120090"/>
            <a:ext cx="417750" cy="41776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73560" y="2120091"/>
            <a:ext cx="435951" cy="40482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444470" y="2098151"/>
            <a:ext cx="749935" cy="461645"/>
            <a:chOff x="4444470" y="2098151"/>
            <a:chExt cx="749935" cy="46164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4470" y="2345411"/>
              <a:ext cx="749627" cy="2141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68268" y="2098151"/>
              <a:ext cx="712077" cy="23994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23371" y="2849938"/>
            <a:ext cx="3295015" cy="25082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075"/>
              </a:spcBef>
            </a:pPr>
            <a:r>
              <a:rPr sz="1800" b="1" spc="170" dirty="0">
                <a:solidFill>
                  <a:srgbClr val="212721"/>
                </a:solidFill>
                <a:latin typeface="Century Gothic"/>
                <a:cs typeface="Century Gothic"/>
              </a:rPr>
              <a:t>LEARNERS</a:t>
            </a:r>
            <a:r>
              <a:rPr sz="1800" b="1" spc="-5" dirty="0">
                <a:solidFill>
                  <a:srgbClr val="212721"/>
                </a:solidFill>
                <a:latin typeface="Century Gothic"/>
                <a:cs typeface="Century Gothic"/>
              </a:rPr>
              <a:t> </a:t>
            </a:r>
            <a:r>
              <a:rPr sz="1800" b="1" spc="105" dirty="0">
                <a:solidFill>
                  <a:srgbClr val="212721"/>
                </a:solidFill>
                <a:latin typeface="Century Gothic"/>
                <a:cs typeface="Century Gothic"/>
              </a:rPr>
              <a:t>EXPECT:</a:t>
            </a:r>
            <a:endParaRPr sz="1800">
              <a:latin typeface="Century Gothic"/>
              <a:cs typeface="Century Gothic"/>
            </a:endParaRPr>
          </a:p>
          <a:p>
            <a:pPr marL="244475" indent="-232410">
              <a:lnSpc>
                <a:spcPct val="100000"/>
              </a:lnSpc>
              <a:spcBef>
                <a:spcPts val="870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Expedient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525A5A"/>
                </a:solidFill>
                <a:latin typeface="Verdana"/>
                <a:cs typeface="Verdana"/>
              </a:rPr>
              <a:t>sear</a:t>
            </a:r>
            <a:r>
              <a:rPr sz="1600" spc="-60" dirty="0">
                <a:solidFill>
                  <a:srgbClr val="525A5A"/>
                </a:solidFill>
                <a:latin typeface="Verdana"/>
                <a:cs typeface="Verdana"/>
              </a:rPr>
              <a:t>ch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600" spc="-65" dirty="0">
                <a:solidFill>
                  <a:srgbClr val="525A5A"/>
                </a:solidFill>
                <a:latin typeface="Verdana"/>
                <a:cs typeface="Verdana"/>
              </a:rPr>
              <a:t>esults</a:t>
            </a:r>
            <a:endParaRPr sz="1600">
              <a:latin typeface="Verdana"/>
              <a:cs typeface="Verdana"/>
            </a:endParaRPr>
          </a:p>
          <a:p>
            <a:pPr marL="244475" marR="1356995" indent="-232410">
              <a:lnSpc>
                <a:spcPts val="1540"/>
              </a:lnSpc>
              <a:spcBef>
                <a:spcPts val="1120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50" dirty="0">
                <a:solidFill>
                  <a:srgbClr val="525A5A"/>
                </a:solidFill>
                <a:latin typeface="Verdana"/>
                <a:cs typeface="Verdana"/>
              </a:rPr>
              <a:t>Personalized </a:t>
            </a:r>
            <a:r>
              <a:rPr sz="1600" spc="-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ecommendations</a:t>
            </a:r>
            <a:endParaRPr sz="1600">
              <a:latin typeface="Verdana"/>
              <a:cs typeface="Verdana"/>
            </a:endParaRPr>
          </a:p>
          <a:p>
            <a:pPr marL="244475" marR="5080" indent="-232410">
              <a:lnSpc>
                <a:spcPts val="1540"/>
              </a:lnSpc>
              <a:spcBef>
                <a:spcPts val="1030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45" dirty="0">
                <a:solidFill>
                  <a:srgbClr val="525A5A"/>
                </a:solidFill>
                <a:latin typeface="Verdana"/>
                <a:cs typeface="Verdana"/>
              </a:rPr>
              <a:t>Most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525A5A"/>
                </a:solidFill>
                <a:latin typeface="Verdana"/>
                <a:cs typeface="Verdana"/>
              </a:rPr>
              <a:t>referenced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75" dirty="0">
                <a:solidFill>
                  <a:srgbClr val="525A5A"/>
                </a:solidFill>
                <a:latin typeface="Verdana"/>
                <a:cs typeface="Verdana"/>
              </a:rPr>
              <a:t>results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525A5A"/>
                </a:solidFill>
                <a:latin typeface="Verdana"/>
                <a:cs typeface="Verdana"/>
              </a:rPr>
              <a:t>show</a:t>
            </a:r>
            <a:r>
              <a:rPr sz="1600" spc="-1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525A5A"/>
                </a:solidFill>
                <a:latin typeface="Verdana"/>
                <a:cs typeface="Verdana"/>
              </a:rPr>
              <a:t>up </a:t>
            </a:r>
            <a:r>
              <a:rPr sz="1600" spc="-55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80" dirty="0">
                <a:solidFill>
                  <a:srgbClr val="525A5A"/>
                </a:solidFill>
                <a:latin typeface="Verdana"/>
                <a:cs typeface="Verdana"/>
              </a:rPr>
              <a:t>ﬁrst</a:t>
            </a:r>
            <a:endParaRPr sz="1600">
              <a:latin typeface="Verdana"/>
              <a:cs typeface="Verdana"/>
            </a:endParaRPr>
          </a:p>
          <a:p>
            <a:pPr marL="244475" indent="-232410">
              <a:lnSpc>
                <a:spcPct val="100000"/>
              </a:lnSpc>
              <a:spcBef>
                <a:spcPts val="685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60" dirty="0">
                <a:solidFill>
                  <a:srgbClr val="525A5A"/>
                </a:solidFill>
                <a:latin typeface="Verdana"/>
                <a:cs typeface="Verdana"/>
              </a:rPr>
              <a:t>Mar</a:t>
            </a: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k</a:t>
            </a:r>
            <a:r>
              <a:rPr sz="1600" spc="-110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600" spc="-9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600" spc="-40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6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40" dirty="0">
                <a:solidFill>
                  <a:srgbClr val="525A5A"/>
                </a:solidFill>
                <a:latin typeface="Verdana"/>
                <a:cs typeface="Verdana"/>
              </a:rPr>
              <a:t>scan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525A5A"/>
                </a:solidFill>
                <a:latin typeface="Verdana"/>
                <a:cs typeface="Verdana"/>
              </a:rPr>
              <a:t>what</a:t>
            </a:r>
            <a:r>
              <a:rPr sz="1600" spc="-114" dirty="0">
                <a:solidFill>
                  <a:srgbClr val="525A5A"/>
                </a:solidFill>
                <a:latin typeface="Verdana"/>
                <a:cs typeface="Verdana"/>
              </a:rPr>
              <a:t>’</a:t>
            </a:r>
            <a:r>
              <a:rPr sz="1600" spc="-40" dirty="0">
                <a:solidFill>
                  <a:srgbClr val="525A5A"/>
                </a:solidFill>
                <a:latin typeface="Verdana"/>
                <a:cs typeface="Verdana"/>
              </a:rPr>
              <a:t>s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el</a:t>
            </a:r>
            <a:r>
              <a:rPr sz="1600" spc="-105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600" spc="-110" dirty="0">
                <a:solidFill>
                  <a:srgbClr val="525A5A"/>
                </a:solidFill>
                <a:latin typeface="Verdana"/>
                <a:cs typeface="Verdana"/>
              </a:rPr>
              <a:t>v</a:t>
            </a:r>
            <a:r>
              <a:rPr sz="1600" spc="-50" dirty="0">
                <a:solidFill>
                  <a:srgbClr val="525A5A"/>
                </a:solidFill>
                <a:latin typeface="Verdana"/>
                <a:cs typeface="Verdana"/>
              </a:rPr>
              <a:t>ant</a:t>
            </a:r>
            <a:endParaRPr sz="1600">
              <a:latin typeface="Verdana"/>
              <a:cs typeface="Verdana"/>
            </a:endParaRPr>
          </a:p>
          <a:p>
            <a:pPr marL="244475" indent="-232410">
              <a:lnSpc>
                <a:spcPct val="100000"/>
              </a:lnSpc>
              <a:spcBef>
                <a:spcPts val="790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105" dirty="0">
                <a:solidFill>
                  <a:srgbClr val="525A5A"/>
                </a:solidFill>
                <a:latin typeface="Verdana"/>
                <a:cs typeface="Verdana"/>
              </a:rPr>
              <a:t>Som</a:t>
            </a:r>
            <a:r>
              <a:rPr sz="1600" spc="-95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600" spc="-20" dirty="0">
                <a:solidFill>
                  <a:srgbClr val="525A5A"/>
                </a:solidFill>
                <a:latin typeface="Verdana"/>
                <a:cs typeface="Verdana"/>
              </a:rPr>
              <a:t>what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90" dirty="0">
                <a:solidFill>
                  <a:srgbClr val="525A5A"/>
                </a:solidFill>
                <a:latin typeface="Verdana"/>
                <a:cs typeface="Verdana"/>
              </a:rPr>
              <a:t>cu</a:t>
            </a:r>
            <a:r>
              <a:rPr sz="1600" spc="-8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600" spc="-50" dirty="0">
                <a:solidFill>
                  <a:srgbClr val="525A5A"/>
                </a:solidFill>
                <a:latin typeface="Verdana"/>
                <a:cs typeface="Verdana"/>
              </a:rPr>
              <a:t>ated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831831" y="2445122"/>
            <a:ext cx="573948" cy="66909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99208" y="2095415"/>
            <a:ext cx="443225" cy="29548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83125" y="2066826"/>
            <a:ext cx="341153" cy="364958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3840738" y="1421949"/>
            <a:ext cx="0" cy="4418965"/>
          </a:xfrm>
          <a:custGeom>
            <a:avLst/>
            <a:gdLst/>
            <a:ahLst/>
            <a:cxnLst/>
            <a:rect l="l" t="t" r="r" b="b"/>
            <a:pathLst>
              <a:path h="4418965">
                <a:moveTo>
                  <a:pt x="0" y="0"/>
                </a:moveTo>
                <a:lnTo>
                  <a:pt x="0" y="4418435"/>
                </a:lnTo>
              </a:path>
            </a:pathLst>
          </a:custGeom>
          <a:ln w="9524">
            <a:solidFill>
              <a:srgbClr val="2127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8364981" y="2825657"/>
            <a:ext cx="3035935" cy="116332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60960">
              <a:lnSpc>
                <a:spcPct val="100000"/>
              </a:lnSpc>
              <a:spcBef>
                <a:spcPts val="1265"/>
              </a:spcBef>
            </a:pPr>
            <a:r>
              <a:rPr sz="1800" b="1" spc="-50" dirty="0">
                <a:solidFill>
                  <a:srgbClr val="212721"/>
                </a:solidFill>
                <a:latin typeface="Century Gothic"/>
                <a:cs typeface="Century Gothic"/>
              </a:rPr>
              <a:t>BCG</a:t>
            </a:r>
            <a:r>
              <a:rPr sz="1800" b="1" spc="-5" dirty="0">
                <a:solidFill>
                  <a:srgbClr val="212721"/>
                </a:solidFill>
                <a:latin typeface="Century Gothic"/>
                <a:cs typeface="Century Gothic"/>
              </a:rPr>
              <a:t> </a:t>
            </a:r>
            <a:r>
              <a:rPr sz="1800" b="1" spc="150" dirty="0">
                <a:solidFill>
                  <a:srgbClr val="212721"/>
                </a:solidFill>
                <a:latin typeface="Century Gothic"/>
                <a:cs typeface="Century Gothic"/>
              </a:rPr>
              <a:t>DELIVERS:</a:t>
            </a:r>
            <a:endParaRPr sz="1800">
              <a:latin typeface="Century Gothic"/>
              <a:cs typeface="Century Gothic"/>
            </a:endParaRPr>
          </a:p>
          <a:p>
            <a:pPr marL="244475" indent="-232410">
              <a:lnSpc>
                <a:spcPct val="100000"/>
              </a:lnSpc>
              <a:spcBef>
                <a:spcPts val="1040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35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eels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525A5A"/>
                </a:solidFill>
                <a:latin typeface="Verdana"/>
                <a:cs typeface="Verdana"/>
              </a:rPr>
              <a:t>less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100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xpedient</a:t>
            </a:r>
            <a:endParaRPr sz="1600">
              <a:latin typeface="Verdana"/>
              <a:cs typeface="Verdana"/>
            </a:endParaRPr>
          </a:p>
          <a:p>
            <a:pPr marL="244475" indent="-232410">
              <a:lnSpc>
                <a:spcPct val="100000"/>
              </a:lnSpc>
              <a:spcBef>
                <a:spcPts val="750"/>
              </a:spcBef>
              <a:buClr>
                <a:srgbClr val="1ED75F"/>
              </a:buClr>
              <a:buFont typeface="Arial"/>
              <a:buChar char="●"/>
              <a:tabLst>
                <a:tab pos="245110" algn="l"/>
              </a:tabLst>
            </a:pPr>
            <a:r>
              <a:rPr sz="1600" spc="-55" dirty="0">
                <a:solidFill>
                  <a:srgbClr val="525A5A"/>
                </a:solidFill>
                <a:latin typeface="Verdana"/>
                <a:cs typeface="Verdana"/>
              </a:rPr>
              <a:t>Results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85" dirty="0">
                <a:solidFill>
                  <a:srgbClr val="525A5A"/>
                </a:solidFill>
                <a:latin typeface="Verdana"/>
                <a:cs typeface="Verdana"/>
              </a:rPr>
              <a:t>may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525A5A"/>
                </a:solidFill>
                <a:latin typeface="Verdana"/>
                <a:cs typeface="Verdana"/>
              </a:rPr>
              <a:t>be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125" dirty="0">
                <a:solidFill>
                  <a:srgbClr val="525A5A"/>
                </a:solidFill>
                <a:latin typeface="Verdana"/>
                <a:cs typeface="Verdana"/>
              </a:rPr>
              <a:t>mo</a:t>
            </a:r>
            <a:r>
              <a:rPr sz="1600" spc="-85" dirty="0">
                <a:solidFill>
                  <a:srgbClr val="525A5A"/>
                </a:solidFill>
                <a:latin typeface="Verdana"/>
                <a:cs typeface="Verdana"/>
              </a:rPr>
              <a:t>re</a:t>
            </a:r>
            <a:r>
              <a:rPr sz="1600" spc="-14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600" spc="-12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600" spc="-70" dirty="0">
                <a:solidFill>
                  <a:srgbClr val="525A5A"/>
                </a:solidFill>
                <a:latin typeface="Verdana"/>
                <a:cs typeface="Verdana"/>
              </a:rPr>
              <a:t>el</a:t>
            </a:r>
            <a:r>
              <a:rPr sz="1600" spc="-105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600" spc="-110" dirty="0">
                <a:solidFill>
                  <a:srgbClr val="525A5A"/>
                </a:solidFill>
                <a:latin typeface="Verdana"/>
                <a:cs typeface="Verdana"/>
              </a:rPr>
              <a:t>v</a:t>
            </a:r>
            <a:r>
              <a:rPr sz="1600" spc="-50" dirty="0">
                <a:solidFill>
                  <a:srgbClr val="525A5A"/>
                </a:solidFill>
                <a:latin typeface="Verdana"/>
                <a:cs typeface="Verdana"/>
              </a:rPr>
              <a:t>ant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30" dirty="0"/>
              <a:t>6</a:t>
            </a:fld>
            <a:endParaRPr spc="-3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340333" y="2000122"/>
            <a:ext cx="5418455" cy="4119879"/>
            <a:chOff x="3340333" y="2000122"/>
            <a:chExt cx="5418455" cy="4119879"/>
          </a:xfrm>
        </p:grpSpPr>
        <p:sp>
          <p:nvSpPr>
            <p:cNvPr id="6" name="object 6"/>
            <p:cNvSpPr/>
            <p:nvPr/>
          </p:nvSpPr>
          <p:spPr>
            <a:xfrm>
              <a:off x="3345095" y="2004884"/>
              <a:ext cx="5408930" cy="4110354"/>
            </a:xfrm>
            <a:custGeom>
              <a:avLst/>
              <a:gdLst/>
              <a:ahLst/>
              <a:cxnLst/>
              <a:rect l="l" t="t" r="r" b="b"/>
              <a:pathLst>
                <a:path w="5408930" h="4110354">
                  <a:moveTo>
                    <a:pt x="2712803" y="0"/>
                  </a:moveTo>
                  <a:lnTo>
                    <a:pt x="5408310" y="2764624"/>
                  </a:lnTo>
                  <a:lnTo>
                    <a:pt x="4063272" y="4110278"/>
                  </a:lnTo>
                  <a:lnTo>
                    <a:pt x="2704230" y="2751859"/>
                  </a:lnTo>
                  <a:lnTo>
                    <a:pt x="1350867" y="4105841"/>
                  </a:lnTo>
                  <a:lnTo>
                    <a:pt x="0" y="2755591"/>
                  </a:lnTo>
                  <a:lnTo>
                    <a:pt x="2712803" y="0"/>
                  </a:lnTo>
                  <a:close/>
                </a:path>
              </a:pathLst>
            </a:custGeom>
            <a:ln w="9524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10679" y="2136917"/>
              <a:ext cx="2486660" cy="2486660"/>
            </a:xfrm>
            <a:custGeom>
              <a:avLst/>
              <a:gdLst/>
              <a:ahLst/>
              <a:cxnLst/>
              <a:rect l="l" t="t" r="r" b="b"/>
              <a:pathLst>
                <a:path w="2486659" h="2486660">
                  <a:moveTo>
                    <a:pt x="1243049" y="2486099"/>
                  </a:moveTo>
                  <a:lnTo>
                    <a:pt x="0" y="1243049"/>
                  </a:lnTo>
                  <a:lnTo>
                    <a:pt x="1243049" y="0"/>
                  </a:lnTo>
                  <a:lnTo>
                    <a:pt x="2486099" y="1243049"/>
                  </a:lnTo>
                  <a:lnTo>
                    <a:pt x="1243049" y="2486099"/>
                  </a:lnTo>
                  <a:close/>
                </a:path>
              </a:pathLst>
            </a:custGeom>
            <a:solidFill>
              <a:srgbClr val="1ED75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17300" y="563664"/>
            <a:ext cx="95078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75" dirty="0">
                <a:solidFill>
                  <a:srgbClr val="212721"/>
                </a:solidFill>
              </a:rPr>
              <a:t>These</a:t>
            </a:r>
            <a:r>
              <a:rPr sz="2800" spc="20" dirty="0">
                <a:solidFill>
                  <a:srgbClr val="212721"/>
                </a:solidFill>
              </a:rPr>
              <a:t> </a:t>
            </a:r>
            <a:r>
              <a:rPr sz="2800" spc="-5" dirty="0">
                <a:solidFill>
                  <a:srgbClr val="212721"/>
                </a:solidFill>
              </a:rPr>
              <a:t>are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45" dirty="0">
                <a:solidFill>
                  <a:srgbClr val="212721"/>
                </a:solidFill>
              </a:rPr>
              <a:t>the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75" dirty="0">
                <a:solidFill>
                  <a:srgbClr val="212721"/>
                </a:solidFill>
              </a:rPr>
              <a:t>Most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50" dirty="0">
                <a:solidFill>
                  <a:srgbClr val="212721"/>
                </a:solidFill>
              </a:rPr>
              <a:t>Impactful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110" dirty="0">
                <a:solidFill>
                  <a:srgbClr val="212721"/>
                </a:solidFill>
              </a:rPr>
              <a:t>Pain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155" dirty="0">
                <a:solidFill>
                  <a:srgbClr val="212721"/>
                </a:solidFill>
              </a:rPr>
              <a:t>Points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190" dirty="0">
                <a:solidFill>
                  <a:srgbClr val="212721"/>
                </a:solidFill>
              </a:rPr>
              <a:t>for</a:t>
            </a:r>
            <a:r>
              <a:rPr sz="2800" spc="25" dirty="0">
                <a:solidFill>
                  <a:srgbClr val="212721"/>
                </a:solidFill>
              </a:rPr>
              <a:t> </a:t>
            </a:r>
            <a:r>
              <a:rPr sz="2800" spc="85" dirty="0">
                <a:solidFill>
                  <a:srgbClr val="212721"/>
                </a:solidFill>
              </a:rPr>
              <a:t>Learners</a:t>
            </a:r>
            <a:endParaRPr sz="2800"/>
          </a:p>
        </p:txBody>
      </p:sp>
      <p:sp>
        <p:nvSpPr>
          <p:cNvPr id="9" name="object 9"/>
          <p:cNvSpPr txBox="1"/>
          <p:nvPr/>
        </p:nvSpPr>
        <p:spPr>
          <a:xfrm>
            <a:off x="5377983" y="2859375"/>
            <a:ext cx="13779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ack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1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sonali</a:t>
            </a:r>
            <a:r>
              <a:rPr sz="1800" spc="-75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ed  </a:t>
            </a: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Learnings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73831" y="3512327"/>
            <a:ext cx="2486660" cy="2486660"/>
          </a:xfrm>
          <a:custGeom>
            <a:avLst/>
            <a:gdLst/>
            <a:ahLst/>
            <a:cxnLst/>
            <a:rect l="l" t="t" r="r" b="b"/>
            <a:pathLst>
              <a:path w="2486659" h="2486660">
                <a:moveTo>
                  <a:pt x="1243049" y="2486099"/>
                </a:moveTo>
                <a:lnTo>
                  <a:pt x="0" y="1243049"/>
                </a:lnTo>
                <a:lnTo>
                  <a:pt x="1243049" y="0"/>
                </a:lnTo>
                <a:lnTo>
                  <a:pt x="2486099" y="1243049"/>
                </a:lnTo>
                <a:lnTo>
                  <a:pt x="1243049" y="2486099"/>
                </a:lnTo>
                <a:close/>
              </a:path>
            </a:pathLst>
          </a:custGeom>
          <a:solidFill>
            <a:srgbClr val="30C1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589375" y="4334290"/>
            <a:ext cx="165544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oor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Disc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12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800" spc="-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800" spc="-18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-235" dirty="0">
                <a:solidFill>
                  <a:srgbClr val="FFFFFF"/>
                </a:solidFill>
                <a:latin typeface="Verdana"/>
                <a:cs typeface="Verdana"/>
              </a:rPr>
              <a:t>, 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Navigation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&amp; 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Usability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45213" y="3512327"/>
            <a:ext cx="2486660" cy="2486660"/>
          </a:xfrm>
          <a:custGeom>
            <a:avLst/>
            <a:gdLst/>
            <a:ahLst/>
            <a:cxnLst/>
            <a:rect l="l" t="t" r="r" b="b"/>
            <a:pathLst>
              <a:path w="2486660" h="2486660">
                <a:moveTo>
                  <a:pt x="1243049" y="2486099"/>
                </a:moveTo>
                <a:lnTo>
                  <a:pt x="0" y="1243049"/>
                </a:lnTo>
                <a:lnTo>
                  <a:pt x="1243049" y="0"/>
                </a:lnTo>
                <a:lnTo>
                  <a:pt x="2486099" y="1243049"/>
                </a:lnTo>
                <a:lnTo>
                  <a:pt x="1243049" y="2486099"/>
                </a:lnTo>
                <a:close/>
              </a:path>
            </a:pathLst>
          </a:custGeom>
          <a:solidFill>
            <a:srgbClr val="0052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646789" y="4548856"/>
            <a:ext cx="21132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5080" indent="-19685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Verdana"/>
                <a:cs typeface="Verdana"/>
              </a:rPr>
              <a:t>Missing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85" dirty="0">
                <a:solidFill>
                  <a:srgbClr val="FFFFFF"/>
                </a:solidFill>
                <a:latin typeface="Verdana"/>
                <a:cs typeface="Verdana"/>
              </a:rPr>
              <a:t>Simplici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800" spc="-11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&amp;  </a:t>
            </a:r>
            <a:r>
              <a:rPr sz="1800" spc="-80" dirty="0">
                <a:solidFill>
                  <a:srgbClr val="FFFFFF"/>
                </a:solidFill>
                <a:latin typeface="Verdana"/>
                <a:cs typeface="Verdana"/>
              </a:rPr>
              <a:t>Quick</a:t>
            </a:r>
            <a:r>
              <a:rPr sz="18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earnings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9619" y="5041929"/>
            <a:ext cx="436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575757"/>
                </a:solidFill>
                <a:latin typeface="Verdana"/>
                <a:cs typeface="Verdana"/>
              </a:rPr>
              <a:t>F</a:t>
            </a:r>
            <a:r>
              <a:rPr sz="1200" spc="-45" dirty="0">
                <a:solidFill>
                  <a:srgbClr val="575757"/>
                </a:solidFill>
                <a:latin typeface="Verdana"/>
                <a:cs typeface="Verdana"/>
              </a:rPr>
              <a:t>ocus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46309" y="5224809"/>
            <a:ext cx="662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30" dirty="0">
                <a:solidFill>
                  <a:srgbClr val="575757"/>
                </a:solidFill>
                <a:latin typeface="Verdana"/>
                <a:cs typeface="Verdana"/>
              </a:rPr>
              <a:t>f</a:t>
            </a:r>
            <a:r>
              <a:rPr sz="1200" spc="-60" dirty="0">
                <a:solidFill>
                  <a:srgbClr val="575757"/>
                </a:solidFill>
                <a:latin typeface="Verdana"/>
                <a:cs typeface="Verdana"/>
              </a:rPr>
              <a:t>or</a:t>
            </a:r>
            <a:r>
              <a:rPr sz="1200" spc="-11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200" spc="-40" dirty="0">
                <a:solidFill>
                  <a:srgbClr val="575757"/>
                </a:solidFill>
                <a:latin typeface="Verdana"/>
                <a:cs typeface="Verdana"/>
              </a:rPr>
              <a:t>today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73392" y="1924002"/>
            <a:ext cx="5408930" cy="360680"/>
          </a:xfrm>
          <a:custGeom>
            <a:avLst/>
            <a:gdLst/>
            <a:ahLst/>
            <a:cxnLst/>
            <a:rect l="l" t="t" r="r" b="b"/>
            <a:pathLst>
              <a:path w="5408930" h="360680">
                <a:moveTo>
                  <a:pt x="0" y="360161"/>
                </a:moveTo>
                <a:lnTo>
                  <a:pt x="2680225" y="0"/>
                </a:lnTo>
                <a:lnTo>
                  <a:pt x="5408311" y="360161"/>
                </a:lnTo>
              </a:path>
            </a:pathLst>
          </a:custGeom>
          <a:ln w="19049">
            <a:solidFill>
              <a:srgbClr val="9A9A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330801" y="1625796"/>
            <a:ext cx="15309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0" dirty="0">
                <a:solidFill>
                  <a:srgbClr val="575757"/>
                </a:solidFill>
                <a:latin typeface="Verdana"/>
                <a:cs typeface="Verdana"/>
              </a:rPr>
              <a:t>L&amp;D</a:t>
            </a:r>
            <a:r>
              <a:rPr sz="1500" spc="-14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500" spc="-45" dirty="0">
                <a:solidFill>
                  <a:srgbClr val="575757"/>
                </a:solidFill>
                <a:latin typeface="Verdana"/>
                <a:cs typeface="Verdana"/>
              </a:rPr>
              <a:t>Digital</a:t>
            </a:r>
            <a:r>
              <a:rPr sz="1500" spc="-14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500" spc="-135" dirty="0">
                <a:solidFill>
                  <a:srgbClr val="575757"/>
                </a:solidFill>
                <a:latin typeface="Verdana"/>
                <a:cs typeface="Verdana"/>
              </a:rPr>
              <a:t>T</a:t>
            </a:r>
            <a:r>
              <a:rPr sz="1500" spc="-50" dirty="0">
                <a:solidFill>
                  <a:srgbClr val="575757"/>
                </a:solidFill>
                <a:latin typeface="Verdana"/>
                <a:cs typeface="Verdana"/>
              </a:rPr>
              <a:t>ools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45095" y="6115163"/>
            <a:ext cx="5436870" cy="307975"/>
          </a:xfrm>
          <a:prstGeom prst="rect">
            <a:avLst/>
          </a:prstGeom>
          <a:solidFill>
            <a:srgbClr val="F1F1F1"/>
          </a:solidFill>
          <a:ln w="19049">
            <a:solidFill>
              <a:srgbClr val="9A9A9A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417830">
              <a:lnSpc>
                <a:spcPct val="100000"/>
              </a:lnSpc>
              <a:spcBef>
                <a:spcPts val="265"/>
              </a:spcBef>
            </a:pPr>
            <a:r>
              <a:rPr sz="1400" spc="-35" dirty="0">
                <a:solidFill>
                  <a:srgbClr val="575757"/>
                </a:solidFill>
                <a:latin typeface="Verdana"/>
                <a:cs typeface="Verdana"/>
              </a:rPr>
              <a:t>Gap</a:t>
            </a:r>
            <a:r>
              <a:rPr sz="1400" spc="-13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50" dirty="0">
                <a:solidFill>
                  <a:srgbClr val="575757"/>
                </a:solidFill>
                <a:latin typeface="Verdana"/>
                <a:cs typeface="Verdana"/>
              </a:rPr>
              <a:t>between</a:t>
            </a:r>
            <a:r>
              <a:rPr sz="1400" spc="-12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575757"/>
                </a:solidFill>
                <a:latin typeface="Verdana"/>
                <a:cs typeface="Verdana"/>
              </a:rPr>
              <a:t>what</a:t>
            </a:r>
            <a:r>
              <a:rPr sz="1400" spc="-12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575757"/>
                </a:solidFill>
                <a:latin typeface="Verdana"/>
                <a:cs typeface="Verdana"/>
              </a:rPr>
              <a:t>learners</a:t>
            </a:r>
            <a:r>
              <a:rPr sz="1400" spc="-13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575757"/>
                </a:solidFill>
                <a:latin typeface="Verdana"/>
                <a:cs typeface="Verdana"/>
              </a:rPr>
              <a:t>expect</a:t>
            </a:r>
            <a:r>
              <a:rPr sz="1400" spc="-12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35" dirty="0">
                <a:solidFill>
                  <a:srgbClr val="575757"/>
                </a:solidFill>
                <a:latin typeface="Verdana"/>
                <a:cs typeface="Verdana"/>
              </a:rPr>
              <a:t>and</a:t>
            </a:r>
            <a:r>
              <a:rPr sz="1400" spc="-12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575757"/>
                </a:solidFill>
                <a:latin typeface="Verdana"/>
                <a:cs typeface="Verdana"/>
              </a:rPr>
              <a:t>what</a:t>
            </a:r>
            <a:r>
              <a:rPr sz="1400" spc="-130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575757"/>
                </a:solidFill>
                <a:latin typeface="Verdana"/>
                <a:cs typeface="Verdana"/>
              </a:rPr>
              <a:t>we</a:t>
            </a:r>
            <a:r>
              <a:rPr sz="1400" spc="-125" dirty="0">
                <a:solidFill>
                  <a:srgbClr val="575757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575757"/>
                </a:solidFill>
                <a:latin typeface="Verdana"/>
                <a:cs typeface="Verdana"/>
              </a:rPr>
              <a:t>deliver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64491" y="1095705"/>
            <a:ext cx="569469" cy="557692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58750">
              <a:lnSpc>
                <a:spcPct val="100000"/>
              </a:lnSpc>
              <a:spcBef>
                <a:spcPts val="165"/>
              </a:spcBef>
            </a:pPr>
            <a:fld id="{81D60167-4931-47E6-BA6A-407CBD079E47}" type="slidenum">
              <a:rPr spc="-30" dirty="0"/>
              <a:t>7</a:t>
            </a:fld>
            <a:endParaRPr spc="-3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19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12191999" y="0"/>
                </a:lnTo>
                <a:lnTo>
                  <a:pt x="121919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99" y="0"/>
            <a:ext cx="11971655" cy="6637655"/>
          </a:xfrm>
          <a:custGeom>
            <a:avLst/>
            <a:gdLst/>
            <a:ahLst/>
            <a:cxnLst/>
            <a:rect l="l" t="t" r="r" b="b"/>
            <a:pathLst>
              <a:path w="11971655" h="6637655">
                <a:moveTo>
                  <a:pt x="11971199" y="6637499"/>
                </a:moveTo>
                <a:lnTo>
                  <a:pt x="0" y="6637499"/>
                </a:lnTo>
                <a:lnTo>
                  <a:pt x="0" y="0"/>
                </a:lnTo>
                <a:lnTo>
                  <a:pt x="11971199" y="0"/>
                </a:lnTo>
                <a:lnTo>
                  <a:pt x="11971199" y="66374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1700" y="2450993"/>
            <a:ext cx="7391400" cy="175895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 marR="5080">
              <a:lnSpc>
                <a:spcPts val="6450"/>
              </a:lnSpc>
              <a:spcBef>
                <a:spcPts val="940"/>
              </a:spcBef>
            </a:pPr>
            <a:r>
              <a:rPr sz="6000" spc="200" dirty="0">
                <a:solidFill>
                  <a:srgbClr val="212721"/>
                </a:solidFill>
              </a:rPr>
              <a:t>Three</a:t>
            </a:r>
            <a:r>
              <a:rPr sz="6000" spc="35" dirty="0">
                <a:solidFill>
                  <a:srgbClr val="212721"/>
                </a:solidFill>
              </a:rPr>
              <a:t> </a:t>
            </a:r>
            <a:r>
              <a:rPr sz="6000" spc="-80" dirty="0">
                <a:solidFill>
                  <a:srgbClr val="212721"/>
                </a:solidFill>
              </a:rPr>
              <a:t>Key</a:t>
            </a:r>
            <a:r>
              <a:rPr sz="6000" spc="40" dirty="0">
                <a:solidFill>
                  <a:srgbClr val="212721"/>
                </a:solidFill>
              </a:rPr>
              <a:t> </a:t>
            </a:r>
            <a:r>
              <a:rPr sz="6000" spc="330" dirty="0">
                <a:solidFill>
                  <a:srgbClr val="212721"/>
                </a:solidFill>
              </a:rPr>
              <a:t>Priorities </a:t>
            </a:r>
            <a:r>
              <a:rPr sz="6000" spc="-1664" dirty="0">
                <a:solidFill>
                  <a:srgbClr val="212721"/>
                </a:solidFill>
              </a:rPr>
              <a:t> </a:t>
            </a:r>
            <a:r>
              <a:rPr sz="6000" spc="415" dirty="0">
                <a:solidFill>
                  <a:srgbClr val="212721"/>
                </a:solidFill>
              </a:rPr>
              <a:t>for</a:t>
            </a:r>
            <a:r>
              <a:rPr sz="6000" spc="55" dirty="0">
                <a:solidFill>
                  <a:srgbClr val="212721"/>
                </a:solidFill>
              </a:rPr>
              <a:t> </a:t>
            </a:r>
            <a:r>
              <a:rPr sz="6000" spc="240" dirty="0">
                <a:solidFill>
                  <a:srgbClr val="212721"/>
                </a:solidFill>
              </a:rPr>
              <a:t>2022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2949" y="6385398"/>
            <a:ext cx="0" cy="195580"/>
          </a:xfrm>
          <a:custGeom>
            <a:avLst/>
            <a:gdLst/>
            <a:ahLst/>
            <a:cxnLst/>
            <a:rect l="l" t="t" r="r" b="b"/>
            <a:pathLst>
              <a:path h="195579">
                <a:moveTo>
                  <a:pt x="0" y="0"/>
                </a:moveTo>
                <a:lnTo>
                  <a:pt x="0" y="195248"/>
                </a:lnTo>
              </a:path>
              <a:path h="195579">
                <a:moveTo>
                  <a:pt x="0" y="0"/>
                </a:moveTo>
                <a:lnTo>
                  <a:pt x="0" y="195248"/>
                </a:lnTo>
              </a:path>
            </a:pathLst>
          </a:custGeom>
          <a:ln w="9524">
            <a:solidFill>
              <a:srgbClr val="1ED7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883" y="6406051"/>
            <a:ext cx="640079" cy="154092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0" y="600433"/>
            <a:ext cx="457200" cy="142875"/>
          </a:xfrm>
          <a:custGeom>
            <a:avLst/>
            <a:gdLst/>
            <a:ahLst/>
            <a:cxnLst/>
            <a:rect l="l" t="t" r="r" b="b"/>
            <a:pathLst>
              <a:path w="457200" h="142875">
                <a:moveTo>
                  <a:pt x="457199" y="142799"/>
                </a:moveTo>
                <a:lnTo>
                  <a:pt x="0" y="142799"/>
                </a:lnTo>
                <a:lnTo>
                  <a:pt x="0" y="0"/>
                </a:lnTo>
                <a:lnTo>
                  <a:pt x="457199" y="0"/>
                </a:lnTo>
                <a:lnTo>
                  <a:pt x="457199" y="142799"/>
                </a:lnTo>
                <a:close/>
              </a:path>
            </a:pathLst>
          </a:custGeom>
          <a:solidFill>
            <a:srgbClr val="1ED7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7375" y="389229"/>
            <a:ext cx="629983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212721"/>
                </a:solidFill>
              </a:rPr>
              <a:t>Lack</a:t>
            </a:r>
            <a:r>
              <a:rPr spc="15" dirty="0">
                <a:solidFill>
                  <a:srgbClr val="212721"/>
                </a:solidFill>
              </a:rPr>
              <a:t> </a:t>
            </a:r>
            <a:r>
              <a:rPr spc="150" dirty="0">
                <a:solidFill>
                  <a:srgbClr val="212721"/>
                </a:solidFill>
              </a:rPr>
              <a:t>of</a:t>
            </a:r>
            <a:r>
              <a:rPr spc="15" dirty="0">
                <a:solidFill>
                  <a:srgbClr val="212721"/>
                </a:solidFill>
              </a:rPr>
              <a:t> </a:t>
            </a:r>
            <a:r>
              <a:rPr spc="60" dirty="0">
                <a:solidFill>
                  <a:srgbClr val="212721"/>
                </a:solidFill>
              </a:rPr>
              <a:t>Personalized</a:t>
            </a:r>
            <a:r>
              <a:rPr spc="15" dirty="0">
                <a:solidFill>
                  <a:srgbClr val="212721"/>
                </a:solidFill>
              </a:rPr>
              <a:t> </a:t>
            </a:r>
            <a:r>
              <a:rPr spc="100" dirty="0">
                <a:solidFill>
                  <a:srgbClr val="212721"/>
                </a:solidFill>
              </a:rPr>
              <a:t>Learnings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7375" y="1254855"/>
            <a:ext cx="6805295" cy="8521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</a:pPr>
            <a:r>
              <a:rPr sz="1800" b="1" spc="175" dirty="0">
                <a:solidFill>
                  <a:srgbClr val="1ED75F"/>
                </a:solidFill>
                <a:latin typeface="Century Gothic"/>
                <a:cs typeface="Century Gothic"/>
              </a:rPr>
              <a:t>LAB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should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45" dirty="0">
                <a:solidFill>
                  <a:srgbClr val="1ED75F"/>
                </a:solidFill>
                <a:latin typeface="Century Gothic"/>
                <a:cs typeface="Century Gothic"/>
              </a:rPr>
              <a:t>“know”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which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5" dirty="0">
                <a:solidFill>
                  <a:srgbClr val="1ED75F"/>
                </a:solidFill>
                <a:latin typeface="Century Gothic"/>
                <a:cs typeface="Century Gothic"/>
              </a:rPr>
              <a:t>courses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are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120" dirty="0">
                <a:solidFill>
                  <a:srgbClr val="1ED75F"/>
                </a:solidFill>
                <a:latin typeface="Century Gothic"/>
                <a:cs typeface="Century Gothic"/>
              </a:rPr>
              <a:t>for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65" dirty="0">
                <a:solidFill>
                  <a:srgbClr val="1ED75F"/>
                </a:solidFill>
                <a:latin typeface="Century Gothic"/>
                <a:cs typeface="Century Gothic"/>
              </a:rPr>
              <a:t>me.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55" dirty="0">
                <a:solidFill>
                  <a:srgbClr val="1ED75F"/>
                </a:solidFill>
                <a:latin typeface="Century Gothic"/>
                <a:cs typeface="Century Gothic"/>
              </a:rPr>
              <a:t>Learners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look </a:t>
            </a:r>
            <a:r>
              <a:rPr sz="1800" b="1" spc="-49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120" dirty="0">
                <a:solidFill>
                  <a:srgbClr val="1ED75F"/>
                </a:solidFill>
                <a:latin typeface="Century Gothic"/>
                <a:cs typeface="Century Gothic"/>
              </a:rPr>
              <a:t>for </a:t>
            </a:r>
            <a:r>
              <a:rPr sz="18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displayed </a:t>
            </a:r>
            <a:r>
              <a:rPr sz="18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and </a:t>
            </a:r>
            <a:r>
              <a:rPr sz="18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pushed 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content </a:t>
            </a:r>
            <a:r>
              <a:rPr sz="18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that </a:t>
            </a:r>
            <a:r>
              <a:rPr sz="1800" b="1" spc="100" dirty="0">
                <a:solidFill>
                  <a:srgbClr val="1ED75F"/>
                </a:solidFill>
                <a:latin typeface="Century Gothic"/>
                <a:cs typeface="Century Gothic"/>
              </a:rPr>
              <a:t>is 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relevant </a:t>
            </a:r>
            <a:r>
              <a:rPr sz="18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to </a:t>
            </a:r>
            <a:r>
              <a:rPr sz="1800" b="1" spc="75" dirty="0">
                <a:solidFill>
                  <a:srgbClr val="1ED75F"/>
                </a:solidFill>
                <a:latin typeface="Century Gothic"/>
                <a:cs typeface="Century Gothic"/>
              </a:rPr>
              <a:t>their </a:t>
            </a:r>
            <a:r>
              <a:rPr sz="18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changing</a:t>
            </a:r>
            <a:r>
              <a:rPr sz="18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requirements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and</a:t>
            </a:r>
            <a:r>
              <a:rPr sz="18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8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preferences.</a:t>
            </a:r>
            <a:endParaRPr sz="1800">
              <a:latin typeface="Century Gothic"/>
              <a:cs typeface="Century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375" y="2406872"/>
            <a:ext cx="498284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meet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learner</a:t>
            </a:r>
            <a:r>
              <a:rPr sz="1900" b="1" spc="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needs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i="1" spc="10" dirty="0">
                <a:solidFill>
                  <a:srgbClr val="525A5A"/>
                </a:solidFill>
                <a:latin typeface="Century Gothic"/>
                <a:cs typeface="Century Gothic"/>
              </a:rPr>
              <a:t>(incremental)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4363" y="2829021"/>
            <a:ext cx="6786880" cy="547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indent="-316230">
              <a:lnSpc>
                <a:spcPct val="100000"/>
              </a:lnSpc>
              <a:spcBef>
                <a:spcPts val="10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Help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learners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quickly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ﬁnd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update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email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preferences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that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push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recommendations.</a:t>
            </a:r>
            <a:endParaRPr sz="1300">
              <a:latin typeface="Verdana"/>
              <a:cs typeface="Verdana"/>
            </a:endParaRPr>
          </a:p>
          <a:p>
            <a:pPr marL="328295" indent="-316230">
              <a:lnSpc>
                <a:spcPct val="100000"/>
              </a:lnSpc>
              <a:spcBef>
                <a:spcPts val="990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140" dirty="0">
                <a:solidFill>
                  <a:srgbClr val="525A5A"/>
                </a:solidFill>
                <a:latin typeface="Verdana"/>
                <a:cs typeface="Verdana"/>
              </a:rPr>
              <a:t>In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course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descriptions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landing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page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views,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highlight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courses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for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learners.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7375" y="3473672"/>
            <a:ext cx="506793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b="1" spc="105" dirty="0">
                <a:solidFill>
                  <a:srgbClr val="1ED75F"/>
                </a:solidFill>
                <a:latin typeface="Century Gothic"/>
                <a:cs typeface="Century Gothic"/>
              </a:rPr>
              <a:t>How</a:t>
            </a:r>
            <a:r>
              <a:rPr sz="19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900" b="1" spc="85" dirty="0">
                <a:solidFill>
                  <a:srgbClr val="525A5A"/>
                </a:solidFill>
                <a:latin typeface="Century Gothic"/>
                <a:cs typeface="Century Gothic"/>
              </a:rPr>
              <a:t>to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5" dirty="0">
                <a:solidFill>
                  <a:srgbClr val="525A5A"/>
                </a:solidFill>
                <a:latin typeface="Century Gothic"/>
                <a:cs typeface="Century Gothic"/>
              </a:rPr>
              <a:t>meet</a:t>
            </a:r>
            <a:r>
              <a:rPr sz="1900" b="1" spc="10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25" dirty="0">
                <a:solidFill>
                  <a:srgbClr val="525A5A"/>
                </a:solidFill>
                <a:latin typeface="Century Gothic"/>
                <a:cs typeface="Century Gothic"/>
              </a:rPr>
              <a:t>learner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spc="-40" dirty="0">
                <a:solidFill>
                  <a:srgbClr val="525A5A"/>
                </a:solidFill>
                <a:latin typeface="Century Gothic"/>
                <a:cs typeface="Century Gothic"/>
              </a:rPr>
              <a:t>needs</a:t>
            </a:r>
            <a:r>
              <a:rPr sz="1900" b="1" spc="15" dirty="0">
                <a:solidFill>
                  <a:srgbClr val="525A5A"/>
                </a:solidFill>
                <a:latin typeface="Century Gothic"/>
                <a:cs typeface="Century Gothic"/>
              </a:rPr>
              <a:t> </a:t>
            </a:r>
            <a:r>
              <a:rPr sz="1900" b="1" i="1" spc="-5" dirty="0">
                <a:solidFill>
                  <a:srgbClr val="525A5A"/>
                </a:solidFill>
                <a:latin typeface="Century Gothic"/>
                <a:cs typeface="Century Gothic"/>
              </a:rPr>
              <a:t>(step-change)</a:t>
            </a:r>
            <a:r>
              <a:rPr sz="1900" b="1" spc="-5" dirty="0">
                <a:solidFill>
                  <a:srgbClr val="525A5A"/>
                </a:solidFill>
                <a:latin typeface="Century Gothic"/>
                <a:cs typeface="Century Gothic"/>
              </a:rPr>
              <a:t>:</a:t>
            </a:r>
            <a:endParaRPr sz="1900">
              <a:latin typeface="Century Gothic"/>
              <a:cs typeface="Century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4363" y="3895821"/>
            <a:ext cx="7043420" cy="23761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28295" marR="519430" indent="-316230">
              <a:lnSpc>
                <a:spcPct val="101000"/>
              </a:lnSpc>
              <a:spcBef>
                <a:spcPts val="85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improve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learner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engagement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with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LAB,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Edcast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(and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Navigator),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stoke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learners’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network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of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colleagues,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supervisors,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35" dirty="0">
                <a:solidFill>
                  <a:srgbClr val="525A5A"/>
                </a:solidFill>
                <a:latin typeface="Verdana"/>
                <a:cs typeface="Verdana"/>
              </a:rPr>
              <a:t>and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inﬂuencers.</a:t>
            </a:r>
            <a:endParaRPr sz="1300">
              <a:latin typeface="Verdana"/>
              <a:cs typeface="Verdana"/>
            </a:endParaRPr>
          </a:p>
          <a:p>
            <a:pPr marL="328295" marR="5080" indent="-316230">
              <a:lnSpc>
                <a:spcPct val="101000"/>
              </a:lnSpc>
              <a:spcBef>
                <a:spcPts val="969"/>
              </a:spcBef>
              <a:buClr>
                <a:srgbClr val="1ED75F"/>
              </a:buClr>
              <a:buChar char="•"/>
              <a:tabLst>
                <a:tab pos="328295" algn="l"/>
                <a:tab pos="328930" algn="l"/>
              </a:tabLst>
            </a:pP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Provide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" dirty="0">
                <a:solidFill>
                  <a:srgbClr val="525A5A"/>
                </a:solidFill>
                <a:latin typeface="Verdana"/>
                <a:cs typeface="Verdana"/>
              </a:rPr>
              <a:t>a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scannable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“one-page”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reference.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Deliver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environments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learners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already</a:t>
            </a:r>
            <a:r>
              <a:rPr sz="1300" spc="-11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visit </a:t>
            </a:r>
            <a:r>
              <a:rPr sz="1300" spc="-44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frequently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(Outlook,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Slack,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calendar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app,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etc.). </a:t>
            </a: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Answer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at-a-glance:</a:t>
            </a:r>
            <a:endParaRPr sz="1300">
              <a:latin typeface="Verdana"/>
              <a:cs typeface="Verdana"/>
            </a:endParaRPr>
          </a:p>
          <a:p>
            <a:pPr marL="614045" lvl="1" indent="-328930">
              <a:lnSpc>
                <a:spcPct val="100000"/>
              </a:lnSpc>
              <a:spcBef>
                <a:spcPts val="990"/>
              </a:spcBef>
              <a:buClr>
                <a:srgbClr val="1ED75F"/>
              </a:buClr>
              <a:buFont typeface="Arial"/>
              <a:buChar char="○"/>
              <a:tabLst>
                <a:tab pos="614045" algn="l"/>
                <a:tab pos="614680" algn="l"/>
              </a:tabLst>
            </a:pPr>
            <a:r>
              <a:rPr sz="1300" spc="10" dirty="0">
                <a:solidFill>
                  <a:srgbClr val="525A5A"/>
                </a:solidFill>
                <a:latin typeface="Verdana"/>
                <a:cs typeface="Verdana"/>
              </a:rPr>
              <a:t>What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t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aining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do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15" dirty="0">
                <a:solidFill>
                  <a:srgbClr val="525A5A"/>
                </a:solidFill>
                <a:latin typeface="Verdana"/>
                <a:cs typeface="Verdana"/>
              </a:rPr>
              <a:t>I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ha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v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ta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k</a:t>
            </a:r>
            <a:r>
              <a:rPr sz="1300" spc="-85" dirty="0">
                <a:solidFill>
                  <a:srgbClr val="525A5A"/>
                </a:solidFill>
                <a:latin typeface="Verdana"/>
                <a:cs typeface="Verdana"/>
              </a:rPr>
              <a:t>e</a:t>
            </a:r>
            <a:r>
              <a:rPr sz="1300" spc="-130" dirty="0">
                <a:solidFill>
                  <a:srgbClr val="525A5A"/>
                </a:solidFill>
                <a:latin typeface="Verdana"/>
                <a:cs typeface="Verdana"/>
              </a:rPr>
              <a:t>?</a:t>
            </a:r>
            <a:endParaRPr sz="1300">
              <a:latin typeface="Verdana"/>
              <a:cs typeface="Verdana"/>
            </a:endParaRPr>
          </a:p>
          <a:p>
            <a:pPr marL="61404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14045" algn="l"/>
                <a:tab pos="614680" algn="l"/>
              </a:tabLst>
            </a:pPr>
            <a:r>
              <a:rPr sz="1300" spc="5" dirty="0">
                <a:solidFill>
                  <a:srgbClr val="525A5A"/>
                </a:solidFill>
                <a:latin typeface="Verdana"/>
                <a:cs typeface="Verdana"/>
              </a:rPr>
              <a:t>How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long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will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it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take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95" dirty="0">
                <a:solidFill>
                  <a:srgbClr val="525A5A"/>
                </a:solidFill>
                <a:latin typeface="Verdana"/>
                <a:cs typeface="Verdana"/>
              </a:rPr>
              <a:t>me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get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to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relevant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takeaways?</a:t>
            </a:r>
            <a:endParaRPr sz="1300">
              <a:latin typeface="Verdana"/>
              <a:cs typeface="Verdana"/>
            </a:endParaRPr>
          </a:p>
          <a:p>
            <a:pPr marL="61404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14045" algn="l"/>
                <a:tab pos="614680" algn="l"/>
              </a:tabLst>
            </a:pPr>
            <a:r>
              <a:rPr sz="1300" spc="-15" dirty="0">
                <a:solidFill>
                  <a:srgbClr val="525A5A"/>
                </a:solidFill>
                <a:latin typeface="Verdana"/>
                <a:cs typeface="Verdana"/>
              </a:rPr>
              <a:t>H</a:t>
            </a:r>
            <a:r>
              <a:rPr sz="1300" spc="-2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65" dirty="0">
                <a:solidFill>
                  <a:srgbClr val="525A5A"/>
                </a:solidFill>
                <a:latin typeface="Verdana"/>
                <a:cs typeface="Verdana"/>
              </a:rPr>
              <a:t>w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0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ecent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this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content</a:t>
            </a:r>
            <a:r>
              <a:rPr sz="1300" spc="-130" dirty="0">
                <a:solidFill>
                  <a:srgbClr val="525A5A"/>
                </a:solidFill>
                <a:latin typeface="Verdana"/>
                <a:cs typeface="Verdana"/>
              </a:rPr>
              <a:t>?</a:t>
            </a:r>
            <a:endParaRPr sz="1300">
              <a:latin typeface="Verdana"/>
              <a:cs typeface="Verdana"/>
            </a:endParaRPr>
          </a:p>
          <a:p>
            <a:pPr marL="61404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14045" algn="l"/>
                <a:tab pos="614680" algn="l"/>
              </a:tabLst>
            </a:pPr>
            <a:r>
              <a:rPr sz="1300" spc="15" dirty="0">
                <a:solidFill>
                  <a:srgbClr val="525A5A"/>
                </a:solidFill>
                <a:latin typeface="Verdana"/>
                <a:cs typeface="Verdana"/>
              </a:rPr>
              <a:t>Who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is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author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or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p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esenter?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Do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215" dirty="0">
                <a:solidFill>
                  <a:srgbClr val="525A5A"/>
                </a:solidFill>
                <a:latin typeface="Verdana"/>
                <a:cs typeface="Verdana"/>
              </a:rPr>
              <a:t>I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kn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65" dirty="0">
                <a:solidFill>
                  <a:srgbClr val="525A5A"/>
                </a:solidFill>
                <a:latin typeface="Verdana"/>
                <a:cs typeface="Verdana"/>
              </a:rPr>
              <a:t>w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35" dirty="0">
                <a:solidFill>
                  <a:srgbClr val="525A5A"/>
                </a:solidFill>
                <a:latin typeface="Verdana"/>
                <a:cs typeface="Verdana"/>
              </a:rPr>
              <a:t>m</a:t>
            </a:r>
            <a:r>
              <a:rPr sz="1300" spc="-130" dirty="0">
                <a:solidFill>
                  <a:srgbClr val="525A5A"/>
                </a:solidFill>
                <a:latin typeface="Verdana"/>
                <a:cs typeface="Verdana"/>
              </a:rPr>
              <a:t>?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95" dirty="0">
                <a:solidFill>
                  <a:srgbClr val="525A5A"/>
                </a:solidFill>
                <a:latin typeface="Verdana"/>
                <a:cs typeface="Verdana"/>
              </a:rPr>
              <a:t>(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Quali</a:t>
            </a:r>
            <a:r>
              <a:rPr sz="1300" spc="-30" dirty="0">
                <a:solidFill>
                  <a:srgbClr val="525A5A"/>
                </a:solidFill>
                <a:latin typeface="Verdana"/>
                <a:cs typeface="Verdana"/>
              </a:rPr>
              <a:t>t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y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o</a:t>
            </a:r>
            <a:r>
              <a:rPr sz="1300" spc="-20" dirty="0">
                <a:solidFill>
                  <a:srgbClr val="525A5A"/>
                </a:solidFill>
                <a:latin typeface="Verdana"/>
                <a:cs typeface="Verdana"/>
              </a:rPr>
              <a:t>f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525A5A"/>
                </a:solidFill>
                <a:latin typeface="Verdana"/>
                <a:cs typeface="Verdana"/>
              </a:rPr>
              <a:t>t</a:t>
            </a:r>
            <a:r>
              <a:rPr sz="1300" spc="-90" dirty="0">
                <a:solidFill>
                  <a:srgbClr val="525A5A"/>
                </a:solidFill>
                <a:latin typeface="Verdana"/>
                <a:cs typeface="Verdana"/>
              </a:rPr>
              <a:t>r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aining)</a:t>
            </a:r>
            <a:endParaRPr sz="1300">
              <a:latin typeface="Verdana"/>
              <a:cs typeface="Verdana"/>
            </a:endParaRPr>
          </a:p>
          <a:p>
            <a:pPr marL="614045" lvl="1" indent="-328930">
              <a:lnSpc>
                <a:spcPct val="100000"/>
              </a:lnSpc>
              <a:spcBef>
                <a:spcPts val="615"/>
              </a:spcBef>
              <a:buClr>
                <a:srgbClr val="1ED75F"/>
              </a:buClr>
              <a:buFont typeface="Arial"/>
              <a:buChar char="○"/>
              <a:tabLst>
                <a:tab pos="614045" algn="l"/>
                <a:tab pos="614680" algn="l"/>
              </a:tabLst>
            </a:pPr>
            <a:r>
              <a:rPr sz="1300" spc="-10" dirty="0">
                <a:solidFill>
                  <a:srgbClr val="525A5A"/>
                </a:solidFill>
                <a:latin typeface="Verdana"/>
                <a:cs typeface="Verdana"/>
              </a:rPr>
              <a:t>Which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speciﬁc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5" dirty="0">
                <a:solidFill>
                  <a:srgbClr val="525A5A"/>
                </a:solidFill>
                <a:latin typeface="Verdana"/>
                <a:cs typeface="Verdana"/>
              </a:rPr>
              <a:t>topics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0" dirty="0">
                <a:solidFill>
                  <a:srgbClr val="525A5A"/>
                </a:solidFill>
                <a:latin typeface="Verdana"/>
                <a:cs typeface="Verdana"/>
              </a:rPr>
              <a:t>are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75" dirty="0">
                <a:solidFill>
                  <a:srgbClr val="525A5A"/>
                </a:solidFill>
                <a:latin typeface="Verdana"/>
                <a:cs typeface="Verdana"/>
              </a:rPr>
              <a:t>covered?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10" dirty="0">
                <a:solidFill>
                  <a:srgbClr val="525A5A"/>
                </a:solidFill>
                <a:latin typeface="Verdana"/>
                <a:cs typeface="Verdana"/>
              </a:rPr>
              <a:t>What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40" dirty="0">
                <a:solidFill>
                  <a:srgbClr val="525A5A"/>
                </a:solidFill>
                <a:latin typeface="Verdana"/>
                <a:cs typeface="Verdana"/>
              </a:rPr>
              <a:t>is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525A5A"/>
                </a:solidFill>
                <a:latin typeface="Verdana"/>
                <a:cs typeface="Verdana"/>
              </a:rPr>
              <a:t>the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525A5A"/>
                </a:solidFill>
                <a:latin typeface="Verdana"/>
                <a:cs typeface="Verdana"/>
              </a:rPr>
              <a:t>learning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80" dirty="0">
                <a:solidFill>
                  <a:srgbClr val="525A5A"/>
                </a:solidFill>
                <a:latin typeface="Verdana"/>
                <a:cs typeface="Verdana"/>
              </a:rPr>
              <a:t>level?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25" dirty="0">
                <a:solidFill>
                  <a:srgbClr val="525A5A"/>
                </a:solidFill>
                <a:latin typeface="Verdana"/>
                <a:cs typeface="Verdana"/>
              </a:rPr>
              <a:t>(Intro,</a:t>
            </a:r>
            <a:r>
              <a:rPr sz="1300" spc="-120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55" dirty="0">
                <a:solidFill>
                  <a:srgbClr val="525A5A"/>
                </a:solidFill>
                <a:latin typeface="Verdana"/>
                <a:cs typeface="Verdana"/>
              </a:rPr>
              <a:t>advanced,</a:t>
            </a:r>
            <a:r>
              <a:rPr sz="1300" spc="-114" dirty="0">
                <a:solidFill>
                  <a:srgbClr val="525A5A"/>
                </a:solidFill>
                <a:latin typeface="Verdana"/>
                <a:cs typeface="Verdana"/>
              </a:rPr>
              <a:t> </a:t>
            </a:r>
            <a:r>
              <a:rPr sz="1300" spc="-105" dirty="0">
                <a:solidFill>
                  <a:srgbClr val="525A5A"/>
                </a:solidFill>
                <a:latin typeface="Verdana"/>
                <a:cs typeface="Verdana"/>
              </a:rPr>
              <a:t>etc.)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887499" y="799"/>
            <a:ext cx="4291965" cy="6858000"/>
          </a:xfrm>
          <a:custGeom>
            <a:avLst/>
            <a:gdLst/>
            <a:ahLst/>
            <a:cxnLst/>
            <a:rect l="l" t="t" r="r" b="b"/>
            <a:pathLst>
              <a:path w="4291965" h="6858000">
                <a:moveTo>
                  <a:pt x="4291799" y="6857999"/>
                </a:moveTo>
                <a:lnTo>
                  <a:pt x="0" y="6857999"/>
                </a:lnTo>
                <a:lnTo>
                  <a:pt x="0" y="0"/>
                </a:lnTo>
                <a:lnTo>
                  <a:pt x="4291799" y="0"/>
                </a:lnTo>
                <a:lnTo>
                  <a:pt x="4291799" y="6857999"/>
                </a:lnTo>
                <a:close/>
              </a:path>
            </a:pathLst>
          </a:custGeom>
          <a:solidFill>
            <a:srgbClr val="21272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677480" y="1601584"/>
            <a:ext cx="1996439" cy="1025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ha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lit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tl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e-t</a:t>
            </a:r>
            <a:r>
              <a:rPr sz="1000" b="1" spc="30" dirty="0">
                <a:solidFill>
                  <a:srgbClr val="1ED75F"/>
                </a:solidFill>
                <a:latin typeface="Century Gothic"/>
                <a:cs typeface="Century Gothic"/>
              </a:rPr>
              <a:t>o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-no time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search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mo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st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ant 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aining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ormation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4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000" spc="-6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000" spc="-130" dirty="0">
                <a:solidFill>
                  <a:srgbClr val="FFFFFF"/>
                </a:solidFill>
                <a:latin typeface="Verdana"/>
                <a:cs typeface="Verdana"/>
              </a:rPr>
              <a:t>. 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They </a:t>
            </a:r>
            <a:r>
              <a:rPr sz="10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want </a:t>
            </a:r>
            <a:r>
              <a:rPr sz="10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for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help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ﬁnding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and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choosing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appropriate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content.</a:t>
            </a:r>
            <a:endParaRPr sz="10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77479" y="3010372"/>
            <a:ext cx="1687195" cy="142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intuit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any 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pla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or</a:t>
            </a:r>
            <a:r>
              <a:rPr sz="1000" spc="-114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’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0" dirty="0">
                <a:solidFill>
                  <a:srgbClr val="FFFFFF"/>
                </a:solidFill>
                <a:latin typeface="Verdana"/>
                <a:cs typeface="Verdana"/>
              </a:rPr>
              <a:t>today 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-55" dirty="0">
                <a:solidFill>
                  <a:srgbClr val="1ED75F"/>
                </a:solidFill>
                <a:latin typeface="Century Gothic"/>
                <a:cs typeface="Century Gothic"/>
              </a:rPr>
              <a:t>capable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5" dirty="0">
                <a:solidFill>
                  <a:srgbClr val="1ED75F"/>
                </a:solidFill>
                <a:latin typeface="Century Gothic"/>
                <a:cs typeface="Century Gothic"/>
              </a:rPr>
              <a:t>o</a:t>
            </a:r>
            <a:r>
              <a:rPr sz="1000" b="1" spc="85" dirty="0">
                <a:solidFill>
                  <a:srgbClr val="1ED75F"/>
                </a:solidFill>
                <a:latin typeface="Century Gothic"/>
                <a:cs typeface="Century Gothic"/>
              </a:rPr>
              <a:t>f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pushing  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cus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tomi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z</a:t>
            </a:r>
            <a:r>
              <a:rPr sz="1000" b="1" spc="-70" dirty="0">
                <a:solidFill>
                  <a:srgbClr val="1ED75F"/>
                </a:solidFill>
                <a:latin typeface="Century Gothic"/>
                <a:cs typeface="Century Gothic"/>
              </a:rPr>
              <a:t>ed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0" dirty="0">
                <a:solidFill>
                  <a:srgbClr val="1ED75F"/>
                </a:solidFill>
                <a:latin typeface="Century Gothic"/>
                <a:cs typeface="Century Gothic"/>
              </a:rPr>
              <a:t>content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them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xpedite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ocess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locating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sz="100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an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quali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y  material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(li</a:t>
            </a:r>
            <a:r>
              <a:rPr sz="1000" spc="-12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000" spc="-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KN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Materials).</a:t>
            </a:r>
            <a:endParaRPr sz="10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9199434" y="1633360"/>
            <a:ext cx="240029" cy="3173730"/>
            <a:chOff x="9199434" y="1633360"/>
            <a:chExt cx="240029" cy="3173730"/>
          </a:xfrm>
        </p:grpSpPr>
        <p:sp>
          <p:nvSpPr>
            <p:cNvPr id="15" name="object 15"/>
            <p:cNvSpPr/>
            <p:nvPr/>
          </p:nvSpPr>
          <p:spPr>
            <a:xfrm>
              <a:off x="9319284" y="1873061"/>
              <a:ext cx="0" cy="2934335"/>
            </a:xfrm>
            <a:custGeom>
              <a:avLst/>
              <a:gdLst/>
              <a:ahLst/>
              <a:cxnLst/>
              <a:rect l="l" t="t" r="r" b="b"/>
              <a:pathLst>
                <a:path h="2934335">
                  <a:moveTo>
                    <a:pt x="0" y="0"/>
                  </a:moveTo>
                  <a:lnTo>
                    <a:pt x="0" y="2933999"/>
                  </a:lnTo>
                </a:path>
              </a:pathLst>
            </a:custGeom>
            <a:ln w="952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99434" y="1633360"/>
              <a:ext cx="239699" cy="2397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199422" y="3029711"/>
              <a:ext cx="240029" cy="1778000"/>
            </a:xfrm>
            <a:custGeom>
              <a:avLst/>
              <a:gdLst/>
              <a:ahLst/>
              <a:cxnLst/>
              <a:rect l="l" t="t" r="r" b="b"/>
              <a:pathLst>
                <a:path w="240029" h="1778000">
                  <a:moveTo>
                    <a:pt x="239699" y="1657527"/>
                  </a:moveTo>
                  <a:lnTo>
                    <a:pt x="119849" y="1537677"/>
                  </a:lnTo>
                  <a:lnTo>
                    <a:pt x="0" y="1657527"/>
                  </a:lnTo>
                  <a:lnTo>
                    <a:pt x="119849" y="1777377"/>
                  </a:lnTo>
                  <a:lnTo>
                    <a:pt x="239699" y="1657527"/>
                  </a:lnTo>
                  <a:close/>
                </a:path>
                <a:path w="240029" h="1778000">
                  <a:moveTo>
                    <a:pt x="239699" y="119849"/>
                  </a:moveTo>
                  <a:lnTo>
                    <a:pt x="119849" y="0"/>
                  </a:lnTo>
                  <a:lnTo>
                    <a:pt x="0" y="119849"/>
                  </a:lnTo>
                  <a:lnTo>
                    <a:pt x="119849" y="239699"/>
                  </a:lnTo>
                  <a:lnTo>
                    <a:pt x="239699" y="11984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8619999" y="1650480"/>
            <a:ext cx="4203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40" dirty="0">
                <a:solidFill>
                  <a:srgbClr val="1ED75F"/>
                </a:solidFill>
                <a:latin typeface="Century Gothic"/>
                <a:cs typeface="Century Gothic"/>
              </a:rPr>
              <a:t>P</a:t>
            </a:r>
            <a:r>
              <a:rPr sz="1400" b="1" spc="25" dirty="0">
                <a:solidFill>
                  <a:srgbClr val="1ED75F"/>
                </a:solidFill>
                <a:latin typeface="Century Gothic"/>
                <a:cs typeface="Century Gothic"/>
              </a:rPr>
              <a:t>ain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30" dirty="0"/>
              <a:t>9</a:t>
            </a:fld>
            <a:endParaRPr spc="-30" dirty="0"/>
          </a:p>
        </p:txBody>
      </p:sp>
      <p:sp>
        <p:nvSpPr>
          <p:cNvPr id="19" name="object 19"/>
          <p:cNvSpPr txBox="1"/>
          <p:nvPr/>
        </p:nvSpPr>
        <p:spPr>
          <a:xfrm>
            <a:off x="8481924" y="3017866"/>
            <a:ext cx="558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-10" dirty="0">
                <a:solidFill>
                  <a:srgbClr val="999999"/>
                </a:solidFill>
                <a:latin typeface="Century Gothic"/>
                <a:cs typeface="Century Gothic"/>
              </a:rPr>
              <a:t>ause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98581" y="4562566"/>
            <a:ext cx="6419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40" dirty="0">
                <a:solidFill>
                  <a:srgbClr val="999999"/>
                </a:solidFill>
                <a:latin typeface="Century Gothic"/>
                <a:cs typeface="Century Gothic"/>
              </a:rPr>
              <a:t>Impa</a:t>
            </a:r>
            <a:r>
              <a:rPr sz="1400" b="1" spc="-35" dirty="0">
                <a:solidFill>
                  <a:srgbClr val="999999"/>
                </a:solidFill>
                <a:latin typeface="Century Gothic"/>
                <a:cs typeface="Century Gothic"/>
              </a:rPr>
              <a:t>c</a:t>
            </a:r>
            <a:r>
              <a:rPr sz="1400" b="1" spc="160" dirty="0">
                <a:solidFill>
                  <a:srgbClr val="999999"/>
                </a:solidFill>
                <a:latin typeface="Century Gothic"/>
                <a:cs typeface="Century Gothic"/>
              </a:rPr>
              <a:t>t</a:t>
            </a:r>
            <a:endParaRPr sz="14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657414" y="4535604"/>
            <a:ext cx="1970405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1300"/>
              </a:lnSpc>
              <a:spcBef>
                <a:spcPts val="100"/>
              </a:spcBef>
            </a:pPr>
            <a:r>
              <a:rPr sz="10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000" spc="-50" dirty="0">
                <a:solidFill>
                  <a:srgbClr val="FFFFFF"/>
                </a:solidFill>
                <a:latin typeface="Verdana"/>
                <a:cs typeface="Verdana"/>
              </a:rPr>
              <a:t>earne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b="1" spc="35" dirty="0">
                <a:solidFill>
                  <a:srgbClr val="1ED75F"/>
                </a:solidFill>
                <a:latin typeface="Century Gothic"/>
                <a:cs typeface="Century Gothic"/>
              </a:rPr>
              <a:t>turn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15" dirty="0">
                <a:solidFill>
                  <a:srgbClr val="1ED75F"/>
                </a:solidFill>
                <a:latin typeface="Century Gothic"/>
                <a:cs typeface="Century Gothic"/>
              </a:rPr>
              <a:t>to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outside 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plat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f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orm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b="1" spc="-30" dirty="0">
                <a:solidFill>
                  <a:srgbClr val="1ED75F"/>
                </a:solidFill>
                <a:latin typeface="Century Gothic"/>
                <a:cs typeface="Century Gothic"/>
              </a:rPr>
              <a:t>,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45" dirty="0">
                <a:solidFill>
                  <a:srgbClr val="1ED75F"/>
                </a:solidFill>
                <a:latin typeface="Century Gothic"/>
                <a:cs typeface="Century Gothic"/>
              </a:rPr>
              <a:t>n</a:t>
            </a:r>
            <a:r>
              <a:rPr sz="1000" b="1" spc="-60" dirty="0">
                <a:solidFill>
                  <a:srgbClr val="1ED75F"/>
                </a:solidFill>
                <a:latin typeface="Century Gothic"/>
                <a:cs typeface="Century Gothic"/>
              </a:rPr>
              <a:t>e</a:t>
            </a:r>
            <a:r>
              <a:rPr sz="1000" b="1" spc="80" dirty="0">
                <a:solidFill>
                  <a:srgbClr val="1ED75F"/>
                </a:solidFill>
                <a:latin typeface="Century Gothic"/>
                <a:cs typeface="Century Gothic"/>
              </a:rPr>
              <a:t>t</a:t>
            </a:r>
            <a:r>
              <a:rPr sz="1000" b="1" spc="70" dirty="0">
                <a:solidFill>
                  <a:srgbClr val="1ED75F"/>
                </a:solidFill>
                <a:latin typeface="Century Gothic"/>
                <a:cs typeface="Century Gothic"/>
              </a:rPr>
              <a:t>w</a:t>
            </a:r>
            <a:r>
              <a:rPr sz="1000" b="1" spc="-5" dirty="0">
                <a:solidFill>
                  <a:srgbClr val="1ED75F"/>
                </a:solidFill>
                <a:latin typeface="Century Gothic"/>
                <a:cs typeface="Century Gothic"/>
              </a:rPr>
              <a:t>or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k</a:t>
            </a:r>
            <a:r>
              <a:rPr sz="1000" b="1" spc="60" dirty="0">
                <a:solidFill>
                  <a:srgbClr val="1ED75F"/>
                </a:solidFill>
                <a:latin typeface="Century Gothic"/>
                <a:cs typeface="Century Gothic"/>
              </a:rPr>
              <a:t>s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spc="-2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35" dirty="0">
                <a:solidFill>
                  <a:srgbClr val="FFFFFF"/>
                </a:solidFill>
                <a:latin typeface="Verdana"/>
                <a:cs typeface="Verdana"/>
              </a:rPr>
              <a:t>to 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ge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eceiving  </a:t>
            </a:r>
            <a:r>
              <a:rPr sz="1000" spc="-7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ecommendations</a:t>
            </a:r>
            <a:r>
              <a:rPr sz="1000" spc="-13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One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000" spc="-15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10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000" spc="-45" dirty="0">
                <a:solidFill>
                  <a:srgbClr val="FFFFFF"/>
                </a:solidFill>
                <a:latin typeface="Verdana"/>
                <a:cs typeface="Verdana"/>
              </a:rPr>
              <a:t>the  </a:t>
            </a:r>
            <a:r>
              <a:rPr sz="1000" b="1" spc="10" dirty="0">
                <a:solidFill>
                  <a:srgbClr val="1ED75F"/>
                </a:solidFill>
                <a:latin typeface="Century Gothic"/>
                <a:cs typeface="Century Gothic"/>
              </a:rPr>
              <a:t>most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expedient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25" dirty="0">
                <a:solidFill>
                  <a:srgbClr val="1ED75F"/>
                </a:solidFill>
                <a:latin typeface="Century Gothic"/>
                <a:cs typeface="Century Gothic"/>
              </a:rPr>
              <a:t>means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40" dirty="0">
                <a:solidFill>
                  <a:srgbClr val="1ED75F"/>
                </a:solidFill>
                <a:latin typeface="Century Gothic"/>
                <a:cs typeface="Century Gothic"/>
              </a:rPr>
              <a:t>is </a:t>
            </a:r>
            <a:r>
              <a:rPr sz="1000" b="1" spc="4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5" dirty="0">
                <a:solidFill>
                  <a:srgbClr val="1ED75F"/>
                </a:solidFill>
                <a:latin typeface="Century Gothic"/>
                <a:cs typeface="Century Gothic"/>
              </a:rPr>
              <a:t>through</a:t>
            </a:r>
            <a:r>
              <a:rPr sz="1000" b="1" spc="-1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dirty="0">
                <a:solidFill>
                  <a:srgbClr val="1ED75F"/>
                </a:solidFill>
                <a:latin typeface="Century Gothic"/>
                <a:cs typeface="Century Gothic"/>
              </a:rPr>
              <a:t>other</a:t>
            </a:r>
            <a:r>
              <a:rPr sz="1000" b="1" spc="-10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1000" b="1" spc="-65" dirty="0">
                <a:solidFill>
                  <a:srgbClr val="1ED75F"/>
                </a:solidFill>
                <a:latin typeface="Century Gothic"/>
                <a:cs typeface="Century Gothic"/>
              </a:rPr>
              <a:t>people</a:t>
            </a:r>
            <a:r>
              <a:rPr sz="1000" spc="-6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1000">
              <a:latin typeface="Verdana"/>
              <a:cs typeface="Verdan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45249" y="603139"/>
            <a:ext cx="27806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120" dirty="0">
                <a:solidFill>
                  <a:srgbClr val="1ED75F"/>
                </a:solidFill>
                <a:latin typeface="Century Gothic"/>
                <a:cs typeface="Century Gothic"/>
              </a:rPr>
              <a:t>Why</a:t>
            </a:r>
            <a:r>
              <a:rPr sz="2000" b="1" spc="-35" dirty="0">
                <a:solidFill>
                  <a:srgbClr val="1ED75F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is</a:t>
            </a:r>
            <a:r>
              <a:rPr sz="20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80" dirty="0">
                <a:solidFill>
                  <a:srgbClr val="FFFFFF"/>
                </a:solidFill>
                <a:latin typeface="Century Gothic"/>
                <a:cs typeface="Century Gothic"/>
              </a:rPr>
              <a:t>this</a:t>
            </a:r>
            <a:r>
              <a:rPr sz="2000" b="1" spc="-35" dirty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r>
              <a:rPr sz="2000" b="1" spc="5" dirty="0">
                <a:solidFill>
                  <a:srgbClr val="FFFFFF"/>
                </a:solidFill>
                <a:latin typeface="Century Gothic"/>
                <a:cs typeface="Century Gothic"/>
              </a:rPr>
              <a:t>important?</a:t>
            </a:r>
            <a:endParaRPr sz="2000">
              <a:latin typeface="Century Gothic"/>
              <a:cs typeface="Century Gothic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cc6495-3b47-4992-90ee-cb34c2b9062a_Topic"/>
  <p:tag name="EE4P_AGENDAWIZARD_CONTENT" val="/Topics for Discussion"/>
  <p:tag name="EE4P_AGENDAWIZARD_PROPERTIES" val="406.8057/310.0454/503.6943/22.73661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06ca657-6af1-413c-a5c2-b6ab8751c441_Topic"/>
  <p:tag name="EE4P_AGENDAWIZARD_CONTENT" val="/Strategic Outlook"/>
  <p:tag name="EE4P_AGENDAWIZARD_PROPERTIES" val="406.8057/275.7696/503.6943/22.7366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b6b112e-417c-48c7-89ab-c5bfd7d1d6ab_Topic"/>
  <p:tag name="EE4P_AGENDAWIZARD_CONTENT" val="/Lookback: Staffing, Learning, Recruiting"/>
  <p:tag name="EE4P_AGENDAWIZARD_PROPERTIES" val="406.8057/241.4938/503.6943/22.73661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Arrow half"/>
  <p:tag name="EE4P_LAYOUT_ID" val="K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LIDEID" val="adb1a8fa-60b9-419e-845a-529680253eed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cc6495-3b47-4992-90ee-cb34c2b9062a_Topic"/>
  <p:tag name="EE4P_AGENDAWIZARD_CONTENT" val="/Topics for Discussion"/>
  <p:tag name="EE4P_AGENDAWIZARD_PROPERTIES" val="406.8057/310.0454/503.6943/22.73661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f06ca657-6af1-413c-a5c2-b6ab8751c441_Topic"/>
  <p:tag name="EE4P_AGENDAWIZARD_CONTENT" val="/Strategic Outlook"/>
  <p:tag name="EE4P_AGENDAWIZARD_PROPERTIES" val="406.8057/275.7696/503.6943/22.7366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b6b112e-417c-48c7-89ab-c5bfd7d1d6ab_Topic"/>
  <p:tag name="EE4P_AGENDAWIZARD_CONTENT" val="/Lookback: Staffing, Learning, Recruiting"/>
  <p:tag name="EE4P_AGENDAWIZARD_PROPERTIES" val="406.8057/241.4938/503.6943/22.7366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Element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adb1a8fa-60b9-419e-845a-529680253eed_Topic"/>
  <p:tag name="EE4P_AGENDAWIZARD_CONTENT" val="/Tribe Overview incl. Themes, Financials, and Future Growth"/>
  <p:tag name="EE4P_AGENDAWIZARD_PROPERTIES" val="406.8057/207.218/503.6943/22.73661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59cc6495-3b47-4992-90ee-cb34c2b9062a_Topic"/>
  <p:tag name="EE4P_AGENDAWIZARD_CONTENT" val="/Topics for Discussion"/>
  <p:tag name="EE4P_AGENDAWIZARD_PROPERTIES" val="406.8057/310.0454/503.6943/22.73661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_MODE" val="Presentation"/>
  <p:tag name="BCG_DESIGN" val="Green one third"/>
  <p:tag name="EE4P_LAYOUT_ID" val="K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YGarshSla_RDfhFnQqi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uPyaU8yDdVXAIaKNY4zg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wWJ8PlNECcVGH1bJfdCJ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CG Grid 16:9">
  <a:themeElements>
    <a:clrScheme name="AgileWorks Grid">
      <a:dk1>
        <a:srgbClr val="575757"/>
      </a:dk1>
      <a:lt1>
        <a:sysClr val="window" lastClr="FFFFFF"/>
      </a:lt1>
      <a:dk2>
        <a:srgbClr val="2093A6"/>
      </a:dk2>
      <a:lt2>
        <a:srgbClr val="F2F2F2"/>
      </a:lt2>
      <a:accent1>
        <a:srgbClr val="275D7E"/>
      </a:accent1>
      <a:accent2>
        <a:srgbClr val="197281"/>
      </a:accent2>
      <a:accent3>
        <a:srgbClr val="D4DF33"/>
      </a:accent3>
      <a:accent4>
        <a:srgbClr val="72D4E4"/>
      </a:accent4>
      <a:accent5>
        <a:srgbClr val="6E6F73"/>
      </a:accent5>
      <a:accent6>
        <a:srgbClr val="29BA74"/>
      </a:accent6>
      <a:hlink>
        <a:srgbClr val="2E3558"/>
      </a:hlink>
      <a:folHlink>
        <a:srgbClr val="2E3558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noFill/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2287</Words>
  <Application>Microsoft Office PowerPoint</Application>
  <PresentationFormat>Widescreen</PresentationFormat>
  <Paragraphs>266</Paragraphs>
  <Slides>22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Century Gothic</vt:lpstr>
      <vt:lpstr>Times New Roman</vt:lpstr>
      <vt:lpstr>Trebuchet MS</vt:lpstr>
      <vt:lpstr>Verdana</vt:lpstr>
      <vt:lpstr>Office Theme</vt:lpstr>
      <vt:lpstr>BCG Grid 16:9</vt:lpstr>
      <vt:lpstr>think-cell Slide</vt:lpstr>
      <vt:lpstr>L&amp;D – VoC</vt:lpstr>
      <vt:lpstr>VoC Readout</vt:lpstr>
      <vt:lpstr>What is the problem?</vt:lpstr>
      <vt:lpstr>Project Goals</vt:lpstr>
      <vt:lpstr>Learners Executive Summary</vt:lpstr>
      <vt:lpstr>Root Cause | Overall, there is a gap between what learners expect and  what BCG delivers.</vt:lpstr>
      <vt:lpstr>These are the Most Impactful Pain Points for Learners</vt:lpstr>
      <vt:lpstr>Three Key Priorities  for 2022</vt:lpstr>
      <vt:lpstr>Lack of Personalized Learnings</vt:lpstr>
      <vt:lpstr>Missing quick &amp; simple learnings</vt:lpstr>
      <vt:lpstr>Poor discovery, navigation, usability</vt:lpstr>
      <vt:lpstr>Learning Coordinators Executive Summary</vt:lpstr>
      <vt:lpstr>End-to-end Feedback Process Includes Pain Points Throughout, Sending  Reminders is the Largest Shared Issue</vt:lpstr>
      <vt:lpstr>Three Key Priorities  for 2022</vt:lpstr>
      <vt:lpstr>Aid Survey Setup Cognitive Load</vt:lpstr>
      <vt:lpstr>Easier Custom Reminders</vt:lpstr>
      <vt:lpstr>Improve Sending Detailed Reports</vt:lpstr>
      <vt:lpstr>VoC Readout</vt:lpstr>
      <vt:lpstr>L&amp;D Milestones| Our path to 2022 digital priorities </vt:lpstr>
      <vt:lpstr>Thank you.</vt:lpstr>
      <vt:lpstr>Appendix</vt:lpstr>
      <vt:lpstr>Our Approach | Conducted User Research with MERGE*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22297_01_BCG Learners + Admins Findings 2021 v.3</dc:title>
  <dc:creator>Oliveira, Thiago</dc:creator>
  <cp:lastModifiedBy>Oliveira, Thiago</cp:lastModifiedBy>
  <cp:revision>2</cp:revision>
  <dcterms:created xsi:type="dcterms:W3CDTF">2021-10-12T15:21:00Z</dcterms:created>
  <dcterms:modified xsi:type="dcterms:W3CDTF">2021-10-12T19:51:31Z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